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4"/>
  </p:sldMasterIdLst>
  <p:sldIdLst>
    <p:sldId id="256" r:id="rId5"/>
    <p:sldId id="261" r:id="rId6"/>
    <p:sldId id="269" r:id="rId7"/>
    <p:sldId id="262" r:id="rId8"/>
    <p:sldId id="263" r:id="rId9"/>
    <p:sldId id="266" r:id="rId10"/>
    <p:sldId id="259" r:id="rId11"/>
    <p:sldId id="257" r:id="rId12"/>
    <p:sldId id="258" r:id="rId13"/>
    <p:sldId id="267" r:id="rId14"/>
    <p:sldId id="268" r:id="rId15"/>
    <p:sldId id="26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D1E14E-26EE-4665-8280-4EC90F3A5032}" v="4" dt="2023-10-19T21:39:11.671"/>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68" d="100"/>
          <a:sy n="68"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rge Antonio Avila Wirlok - Colegio Manquecura Ñuñoa" userId="ba43ad5c-7488-4bcc-8416-b55f111c1a67" providerId="ADAL" clId="{A2D1E14E-26EE-4665-8280-4EC90F3A5032}"/>
    <pc:docChg chg="undo custSel addSld modSld">
      <pc:chgData name="Jorge Antonio Avila Wirlok - Colegio Manquecura Ñuñoa" userId="ba43ad5c-7488-4bcc-8416-b55f111c1a67" providerId="ADAL" clId="{A2D1E14E-26EE-4665-8280-4EC90F3A5032}" dt="2023-10-19T21:40:20.210" v="39" actId="113"/>
      <pc:docMkLst>
        <pc:docMk/>
      </pc:docMkLst>
      <pc:sldChg chg="addSp modSp mod">
        <pc:chgData name="Jorge Antonio Avila Wirlok - Colegio Manquecura Ñuñoa" userId="ba43ad5c-7488-4bcc-8416-b55f111c1a67" providerId="ADAL" clId="{A2D1E14E-26EE-4665-8280-4EC90F3A5032}" dt="2023-10-17T18:46:43.971" v="11" actId="404"/>
        <pc:sldMkLst>
          <pc:docMk/>
          <pc:sldMk cId="86626475" sldId="257"/>
        </pc:sldMkLst>
        <pc:spChg chg="add mod">
          <ac:chgData name="Jorge Antonio Avila Wirlok - Colegio Manquecura Ñuñoa" userId="ba43ad5c-7488-4bcc-8416-b55f111c1a67" providerId="ADAL" clId="{A2D1E14E-26EE-4665-8280-4EC90F3A5032}" dt="2023-10-17T18:46:29.086" v="8" actId="20577"/>
          <ac:spMkLst>
            <pc:docMk/>
            <pc:sldMk cId="86626475" sldId="257"/>
            <ac:spMk id="3" creationId="{304F3124-94E5-8E9F-679B-49113B7C24A3}"/>
          </ac:spMkLst>
        </pc:spChg>
        <pc:spChg chg="mod">
          <ac:chgData name="Jorge Antonio Avila Wirlok - Colegio Manquecura Ñuñoa" userId="ba43ad5c-7488-4bcc-8416-b55f111c1a67" providerId="ADAL" clId="{A2D1E14E-26EE-4665-8280-4EC90F3A5032}" dt="2023-10-17T18:46:43.971" v="11" actId="404"/>
          <ac:spMkLst>
            <pc:docMk/>
            <pc:sldMk cId="86626475" sldId="257"/>
            <ac:spMk id="7" creationId="{F9E2B087-385E-DBAB-9D70-3E13DDF22468}"/>
          </ac:spMkLst>
        </pc:spChg>
        <pc:spChg chg="mod">
          <ac:chgData name="Jorge Antonio Avila Wirlok - Colegio Manquecura Ñuñoa" userId="ba43ad5c-7488-4bcc-8416-b55f111c1a67" providerId="ADAL" clId="{A2D1E14E-26EE-4665-8280-4EC90F3A5032}" dt="2023-10-17T18:46:15.722" v="4" actId="1076"/>
          <ac:spMkLst>
            <pc:docMk/>
            <pc:sldMk cId="86626475" sldId="257"/>
            <ac:spMk id="8" creationId="{B9DCBE11-AC9B-F157-6371-C5E13C369B22}"/>
          </ac:spMkLst>
        </pc:spChg>
      </pc:sldChg>
      <pc:sldChg chg="addSp modSp mod">
        <pc:chgData name="Jorge Antonio Avila Wirlok - Colegio Manquecura Ñuñoa" userId="ba43ad5c-7488-4bcc-8416-b55f111c1a67" providerId="ADAL" clId="{A2D1E14E-26EE-4665-8280-4EC90F3A5032}" dt="2023-10-19T21:40:20.210" v="39" actId="113"/>
        <pc:sldMkLst>
          <pc:docMk/>
          <pc:sldMk cId="2577821963" sldId="261"/>
        </pc:sldMkLst>
        <pc:spChg chg="mod">
          <ac:chgData name="Jorge Antonio Avila Wirlok - Colegio Manquecura Ñuñoa" userId="ba43ad5c-7488-4bcc-8416-b55f111c1a67" providerId="ADAL" clId="{A2D1E14E-26EE-4665-8280-4EC90F3A5032}" dt="2023-10-19T21:38:19.067" v="26" actId="20577"/>
          <ac:spMkLst>
            <pc:docMk/>
            <pc:sldMk cId="2577821963" sldId="261"/>
            <ac:spMk id="2" creationId="{507C00D3-9997-4A3F-A189-C0D2A33E96E0}"/>
          </ac:spMkLst>
        </pc:spChg>
        <pc:spChg chg="mod">
          <ac:chgData name="Jorge Antonio Avila Wirlok - Colegio Manquecura Ñuñoa" userId="ba43ad5c-7488-4bcc-8416-b55f111c1a67" providerId="ADAL" clId="{A2D1E14E-26EE-4665-8280-4EC90F3A5032}" dt="2023-10-19T21:37:57.655" v="14" actId="20577"/>
          <ac:spMkLst>
            <pc:docMk/>
            <pc:sldMk cId="2577821963" sldId="261"/>
            <ac:spMk id="3" creationId="{AC26674D-6647-4B97-89DB-C8DE2FE04C58}"/>
          </ac:spMkLst>
        </pc:spChg>
        <pc:graphicFrameChg chg="add mod modGraphic">
          <ac:chgData name="Jorge Antonio Avila Wirlok - Colegio Manquecura Ñuñoa" userId="ba43ad5c-7488-4bcc-8416-b55f111c1a67" providerId="ADAL" clId="{A2D1E14E-26EE-4665-8280-4EC90F3A5032}" dt="2023-10-19T21:40:20.210" v="39" actId="113"/>
          <ac:graphicFrameMkLst>
            <pc:docMk/>
            <pc:sldMk cId="2577821963" sldId="261"/>
            <ac:graphicFrameMk id="4" creationId="{F702A95C-71D8-986F-74FF-BAEC201EA985}"/>
          </ac:graphicFrameMkLst>
        </pc:graphicFrameChg>
      </pc:sldChg>
      <pc:sldChg chg="add">
        <pc:chgData name="Jorge Antonio Avila Wirlok - Colegio Manquecura Ñuñoa" userId="ba43ad5c-7488-4bcc-8416-b55f111c1a67" providerId="ADAL" clId="{A2D1E14E-26EE-4665-8280-4EC90F3A5032}" dt="2023-10-19T21:37:39.846" v="12" actId="2890"/>
        <pc:sldMkLst>
          <pc:docMk/>
          <pc:sldMk cId="83681587" sldId="2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46313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61175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11873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Haga clic para modificar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8704482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9785263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358837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865603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‹Nº›</a:t>
            </a:fld>
            <a:endParaRPr lang="en-US" dirty="0"/>
          </a:p>
        </p:txBody>
      </p:sp>
    </p:spTree>
    <p:extLst>
      <p:ext uri="{BB962C8B-B14F-4D97-AF65-F5344CB8AC3E}">
        <p14:creationId xmlns:p14="http://schemas.microsoft.com/office/powerpoint/2010/main" val="38275279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2189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34404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76261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‹Nº›</a:t>
            </a:fld>
            <a:endParaRPr lang="en-US" dirty="0"/>
          </a:p>
        </p:txBody>
      </p:sp>
    </p:spTree>
    <p:extLst>
      <p:ext uri="{BB962C8B-B14F-4D97-AF65-F5344CB8AC3E}">
        <p14:creationId xmlns:p14="http://schemas.microsoft.com/office/powerpoint/2010/main" val="2665276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61725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4470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3226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7" name="Date Placeholder 4"/>
          <p:cNvSpPr>
            <a:spLocks noGrp="1"/>
          </p:cNvSpPr>
          <p:nvPr>
            <p:ph type="dt" sz="half" idx="10"/>
          </p:nvPr>
        </p:nvSpPr>
        <p:spPr/>
        <p:txBody>
          <a:bodyPr/>
          <a:lstStyle/>
          <a:p>
            <a:fld id="{42A54C80-263E-416B-A8E0-580EDEADCBDC}" type="datetimeFigureOut">
              <a:rPr lang="en-US" smtClean="0"/>
              <a:t>10/19/2023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283526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93801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10/19/2023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068050151"/>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CL" dirty="0"/>
              <a:t>PLAN DIFERENCIADO 2024 </a:t>
            </a:r>
          </a:p>
        </p:txBody>
      </p:sp>
      <p:sp>
        <p:nvSpPr>
          <p:cNvPr id="3" name="Subtítulo 2"/>
          <p:cNvSpPr>
            <a:spLocks noGrp="1"/>
          </p:cNvSpPr>
          <p:nvPr>
            <p:ph type="subTitle" idx="1"/>
          </p:nvPr>
        </p:nvSpPr>
        <p:spPr/>
        <p:txBody>
          <a:bodyPr/>
          <a:lstStyle/>
          <a:p>
            <a:r>
              <a:rPr lang="es-CL" dirty="0"/>
              <a:t>Coordinación Académica / Jefe depto. Matemática </a:t>
            </a:r>
          </a:p>
        </p:txBody>
      </p:sp>
    </p:spTree>
    <p:extLst>
      <p:ext uri="{BB962C8B-B14F-4D97-AF65-F5344CB8AC3E}">
        <p14:creationId xmlns:p14="http://schemas.microsoft.com/office/powerpoint/2010/main" val="526534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lnSpc>
                <a:spcPct val="107000"/>
              </a:lnSpc>
              <a:spcAft>
                <a:spcPts val="800"/>
              </a:spcAft>
            </a:pPr>
            <a:r>
              <a:rPr lang="es-CL" sz="3600" b="1" kern="100" dirty="0">
                <a:effectLst/>
                <a:latin typeface="Calibri" panose="020F0502020204030204" pitchFamily="34" charset="0"/>
                <a:ea typeface="Calibri" panose="020F0502020204030204" pitchFamily="34" charset="0"/>
                <a:cs typeface="Times New Roman" panose="02020603050405020304" pitchFamily="18" charset="0"/>
              </a:rPr>
              <a:t>CRITERIOS PARA DETERMINAR LA INSCRIPCIÓN EN LAS ASIGNATURAS ELECTIVAS</a:t>
            </a:r>
            <a:endParaRPr lang="es-CL"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Marcador de contenido 2"/>
          <p:cNvSpPr>
            <a:spLocks noGrp="1"/>
          </p:cNvSpPr>
          <p:nvPr>
            <p:ph idx="1"/>
          </p:nvPr>
        </p:nvSpPr>
        <p:spPr>
          <a:xfrm>
            <a:off x="677333" y="1930401"/>
            <a:ext cx="9606149" cy="4110962"/>
          </a:xfrm>
        </p:spPr>
        <p:txBody>
          <a:bodyPr>
            <a:normAutofit fontScale="92500" lnSpcReduction="10000"/>
          </a:bodyPr>
          <a:lstStyle/>
          <a:p>
            <a:pPr marL="342900" lvl="0" indent="-342900" algn="just">
              <a:lnSpc>
                <a:spcPct val="107000"/>
              </a:lnSpc>
              <a:spcAft>
                <a:spcPts val="800"/>
              </a:spcAft>
              <a:buFont typeface="+mj-lt"/>
              <a:buAutoNum type="arabicPeriod"/>
              <a:tabLst>
                <a:tab pos="457200" algn="l"/>
              </a:tabLst>
            </a:pPr>
            <a:r>
              <a:rPr lang="es-CL" sz="2400" kern="100" dirty="0">
                <a:effectLst/>
                <a:latin typeface="Calibri" panose="020F0502020204030204" pitchFamily="34" charset="0"/>
                <a:ea typeface="Calibri" panose="020F0502020204030204" pitchFamily="34" charset="0"/>
                <a:cs typeface="Times New Roman" panose="02020603050405020304" pitchFamily="18" charset="0"/>
              </a:rPr>
              <a:t>Elección de primera y segunda preferencia por parte del estudiante.</a:t>
            </a:r>
          </a:p>
          <a:p>
            <a:pPr marL="342900" lvl="0" indent="-342900" algn="just">
              <a:lnSpc>
                <a:spcPct val="107000"/>
              </a:lnSpc>
              <a:spcAft>
                <a:spcPts val="800"/>
              </a:spcAft>
              <a:buFont typeface="+mj-lt"/>
              <a:buAutoNum type="arabicPeriod"/>
              <a:tabLst>
                <a:tab pos="457200" algn="l"/>
              </a:tabLst>
            </a:pPr>
            <a:r>
              <a:rPr lang="es-CL" sz="2400" kern="100" dirty="0">
                <a:effectLst/>
                <a:latin typeface="Calibri" panose="020F0502020204030204" pitchFamily="34" charset="0"/>
                <a:ea typeface="Calibri" panose="020F0502020204030204" pitchFamily="34" charset="0"/>
                <a:cs typeface="Times New Roman" panose="02020603050405020304" pitchFamily="18" charset="0"/>
              </a:rPr>
              <a:t>Intereses académicos relacionados con la Educación Superior.</a:t>
            </a:r>
          </a:p>
          <a:p>
            <a:pPr marL="342900" lvl="0" indent="-342900" algn="just">
              <a:lnSpc>
                <a:spcPct val="107000"/>
              </a:lnSpc>
              <a:spcAft>
                <a:spcPts val="800"/>
              </a:spcAft>
              <a:buFont typeface="+mj-lt"/>
              <a:buAutoNum type="arabicPeriod"/>
              <a:tabLst>
                <a:tab pos="457200" algn="l"/>
              </a:tabLst>
            </a:pPr>
            <a:r>
              <a:rPr lang="es-CL" sz="2400" kern="100" dirty="0">
                <a:effectLst/>
                <a:latin typeface="Calibri" panose="020F0502020204030204" pitchFamily="34" charset="0"/>
                <a:ea typeface="Calibri" panose="020F0502020204030204" pitchFamily="34" charset="0"/>
                <a:cs typeface="Times New Roman" panose="02020603050405020304" pitchFamily="18" charset="0"/>
              </a:rPr>
              <a:t>Resultados en pruebas o evaluaciones vocacionales (PSICOMETRIX).</a:t>
            </a:r>
          </a:p>
          <a:p>
            <a:pPr marL="342900" lvl="0" indent="-342900" algn="just">
              <a:lnSpc>
                <a:spcPct val="107000"/>
              </a:lnSpc>
              <a:spcAft>
                <a:spcPts val="800"/>
              </a:spcAft>
              <a:buFont typeface="+mj-lt"/>
              <a:buAutoNum type="arabicPeriod"/>
              <a:tabLst>
                <a:tab pos="457200" algn="l"/>
              </a:tabLst>
            </a:pPr>
            <a:r>
              <a:rPr lang="es-CL" sz="2400" kern="100" dirty="0">
                <a:effectLst/>
                <a:latin typeface="Calibri" panose="020F0502020204030204" pitchFamily="34" charset="0"/>
                <a:ea typeface="Calibri" panose="020F0502020204030204" pitchFamily="34" charset="0"/>
                <a:cs typeface="Times New Roman" panose="02020603050405020304" pitchFamily="18" charset="0"/>
              </a:rPr>
              <a:t>Desempeño académico y participación en actividades vinculadas al proyecto educativo.</a:t>
            </a:r>
          </a:p>
          <a:p>
            <a:pPr marL="342900" lvl="0" indent="-342900" algn="just">
              <a:lnSpc>
                <a:spcPct val="107000"/>
              </a:lnSpc>
              <a:spcAft>
                <a:spcPts val="800"/>
              </a:spcAft>
              <a:buFont typeface="+mj-lt"/>
              <a:buAutoNum type="arabicPeriod"/>
              <a:tabLst>
                <a:tab pos="457200" algn="l"/>
              </a:tabLst>
            </a:pPr>
            <a:r>
              <a:rPr lang="es-CL" sz="2400" kern="100" dirty="0">
                <a:effectLst/>
                <a:latin typeface="Calibri" panose="020F0502020204030204" pitchFamily="34" charset="0"/>
                <a:ea typeface="Calibri" panose="020F0502020204030204" pitchFamily="34" charset="0"/>
                <a:cs typeface="Times New Roman" panose="02020603050405020304" pitchFamily="18" charset="0"/>
              </a:rPr>
              <a:t>Evaluación de los docentes que están familiarizados con el o la estudiante.</a:t>
            </a:r>
          </a:p>
          <a:p>
            <a:pPr marL="342900" lvl="0" indent="-342900" algn="just">
              <a:lnSpc>
                <a:spcPct val="107000"/>
              </a:lnSpc>
              <a:spcAft>
                <a:spcPts val="800"/>
              </a:spcAft>
              <a:buFont typeface="+mj-lt"/>
              <a:buAutoNum type="arabicPeriod"/>
              <a:tabLst>
                <a:tab pos="457200" algn="l"/>
              </a:tabLst>
            </a:pPr>
            <a:r>
              <a:rPr lang="es-CL" sz="2400" kern="100" dirty="0">
                <a:effectLst/>
                <a:latin typeface="Calibri" panose="020F0502020204030204" pitchFamily="34" charset="0"/>
                <a:ea typeface="Calibri" panose="020F0502020204030204" pitchFamily="34" charset="0"/>
                <a:cs typeface="Times New Roman" panose="02020603050405020304" pitchFamily="18" charset="0"/>
              </a:rPr>
              <a:t>En caso de que un o una estudiante no realice una inscripción, el colegio se reserva el derecho de asignarle una asignatura en función de su historial escolar.</a:t>
            </a:r>
          </a:p>
          <a:p>
            <a:pPr marL="274320" indent="-274320" defTabSz="914400">
              <a:spcBef>
                <a:spcPts val="600"/>
              </a:spcBef>
              <a:buClr>
                <a:srgbClr val="C0504D"/>
              </a:buClr>
              <a:buSzPct val="85000"/>
              <a:buFont typeface="Wingdings 2"/>
              <a:buChar char=""/>
            </a:pPr>
            <a:endParaRPr lang="es-CL" sz="2400" dirty="0"/>
          </a:p>
        </p:txBody>
      </p:sp>
    </p:spTree>
    <p:extLst>
      <p:ext uri="{BB962C8B-B14F-4D97-AF65-F5344CB8AC3E}">
        <p14:creationId xmlns:p14="http://schemas.microsoft.com/office/powerpoint/2010/main" val="2809577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805405"/>
          </a:xfrm>
        </p:spPr>
        <p:txBody>
          <a:bodyPr>
            <a:normAutofit/>
          </a:bodyPr>
          <a:lstStyle/>
          <a:p>
            <a:pPr lvl="0" algn="just">
              <a:lnSpc>
                <a:spcPct val="107000"/>
              </a:lnSpc>
              <a:spcAft>
                <a:spcPts val="800"/>
              </a:spcAft>
              <a:tabLst>
                <a:tab pos="457200" algn="l"/>
              </a:tabLst>
            </a:pPr>
            <a:r>
              <a:rPr lang="es-ES" sz="3200" b="1" kern="100" dirty="0">
                <a:effectLst/>
                <a:latin typeface="Calibri" panose="020F0502020204030204" pitchFamily="34" charset="0"/>
                <a:ea typeface="Calibri" panose="020F0502020204030204" pitchFamily="34" charset="0"/>
                <a:cs typeface="Times New Roman" panose="02020603050405020304" pitchFamily="18" charset="0"/>
              </a:rPr>
              <a:t>FORMALIZACIÓN DE INSCRIPCIÓN</a:t>
            </a:r>
          </a:p>
        </p:txBody>
      </p:sp>
      <p:sp>
        <p:nvSpPr>
          <p:cNvPr id="3" name="Marcador de contenido 2"/>
          <p:cNvSpPr>
            <a:spLocks noGrp="1"/>
          </p:cNvSpPr>
          <p:nvPr>
            <p:ph idx="1"/>
          </p:nvPr>
        </p:nvSpPr>
        <p:spPr>
          <a:xfrm>
            <a:off x="677333" y="1415005"/>
            <a:ext cx="9043441" cy="1471216"/>
          </a:xfrm>
        </p:spPr>
        <p:txBody>
          <a:bodyPr>
            <a:normAutofit fontScale="92500" lnSpcReduction="20000"/>
          </a:bodyPr>
          <a:lstStyle/>
          <a:p>
            <a:pPr marL="0" lvl="0" indent="0" algn="just">
              <a:lnSpc>
                <a:spcPct val="107000"/>
              </a:lnSpc>
              <a:spcAft>
                <a:spcPts val="800"/>
              </a:spcAft>
              <a:buNone/>
              <a:tabLst>
                <a:tab pos="457200" algn="l"/>
              </a:tabLst>
            </a:pPr>
            <a:r>
              <a:rPr lang="es-ES" sz="24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Los/as estudiantes y sus familias firmarán una carta de Toma De Conocimiento de las asignaturas escogidas, con el fin de oficializar este proceso. Es con esta acción que queda formalizada la inscripción del plan electivo de cada estudiante. </a:t>
            </a:r>
          </a:p>
          <a:p>
            <a:pPr marL="274320" indent="-274320" defTabSz="914400">
              <a:spcBef>
                <a:spcPts val="600"/>
              </a:spcBef>
              <a:buClr>
                <a:srgbClr val="C0504D"/>
              </a:buClr>
              <a:buSzPct val="85000"/>
              <a:buFont typeface="Wingdings 2"/>
              <a:buChar char=""/>
            </a:pPr>
            <a:endParaRPr lang="es-CL" sz="2400" dirty="0">
              <a:solidFill>
                <a:schemeClr val="tx2"/>
              </a:solidFill>
            </a:endParaRPr>
          </a:p>
        </p:txBody>
      </p:sp>
      <p:sp>
        <p:nvSpPr>
          <p:cNvPr id="4" name="Título 1">
            <a:extLst>
              <a:ext uri="{FF2B5EF4-FFF2-40B4-BE49-F238E27FC236}">
                <a16:creationId xmlns:a16="http://schemas.microsoft.com/office/drawing/2014/main" id="{96D50630-0F9C-43C6-A460-28CED8BDBC04}"/>
              </a:ext>
            </a:extLst>
          </p:cNvPr>
          <p:cNvSpPr txBox="1">
            <a:spLocks/>
          </p:cNvSpPr>
          <p:nvPr/>
        </p:nvSpPr>
        <p:spPr>
          <a:xfrm>
            <a:off x="677334" y="2886221"/>
            <a:ext cx="9043440" cy="805405"/>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107000"/>
              </a:lnSpc>
              <a:spcAft>
                <a:spcPts val="800"/>
              </a:spcAft>
              <a:tabLst>
                <a:tab pos="457200" algn="l"/>
              </a:tabLst>
            </a:pPr>
            <a:r>
              <a:rPr lang="es-ES" sz="3200" b="1" kern="100" dirty="0">
                <a:solidFill>
                  <a:schemeClr val="tx2"/>
                </a:solidFill>
                <a:latin typeface="Calibri" panose="020F0502020204030204" pitchFamily="34" charset="0"/>
                <a:ea typeface="Calibri" panose="020F0502020204030204" pitchFamily="34" charset="0"/>
                <a:cs typeface="Times New Roman" panose="02020603050405020304" pitchFamily="18" charset="0"/>
              </a:rPr>
              <a:t>SOLICITUD DE CAMBIO EN ASIGNATURAS ELECTIVAS</a:t>
            </a:r>
          </a:p>
        </p:txBody>
      </p:sp>
      <p:sp>
        <p:nvSpPr>
          <p:cNvPr id="5" name="Marcador de contenido 2">
            <a:extLst>
              <a:ext uri="{FF2B5EF4-FFF2-40B4-BE49-F238E27FC236}">
                <a16:creationId xmlns:a16="http://schemas.microsoft.com/office/drawing/2014/main" id="{351BA9C3-4FF5-D6A0-BDAB-4305ED7B2E0F}"/>
              </a:ext>
            </a:extLst>
          </p:cNvPr>
          <p:cNvSpPr txBox="1">
            <a:spLocks/>
          </p:cNvSpPr>
          <p:nvPr/>
        </p:nvSpPr>
        <p:spPr>
          <a:xfrm>
            <a:off x="677334" y="3691625"/>
            <a:ext cx="9043440" cy="2948326"/>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lnSpc>
                <a:spcPct val="107000"/>
              </a:lnSpc>
              <a:spcAft>
                <a:spcPts val="800"/>
              </a:spcAft>
              <a:buFont typeface="Wingdings 3" charset="2"/>
              <a:buNone/>
              <a:tabLst>
                <a:tab pos="457200" algn="l"/>
              </a:tabLst>
            </a:pPr>
            <a:r>
              <a:rPr lang="es-ES" sz="2200" kern="100" dirty="0">
                <a:solidFill>
                  <a:schemeClr val="tx2"/>
                </a:solidFill>
                <a:latin typeface="Calibri" panose="020F0502020204030204" pitchFamily="34" charset="0"/>
                <a:ea typeface="Calibri" panose="020F0502020204030204" pitchFamily="34" charset="0"/>
                <a:cs typeface="Times New Roman" panose="02020603050405020304" pitchFamily="18" charset="0"/>
              </a:rPr>
              <a:t>En caso de que un estudiante decida cambiar su elección en alguna asignatura electiva, se deben seguir los siguientes procedimientos, siempre y cuando existan cupos disponibles para llevar a cabo dicho cambio:</a:t>
            </a:r>
          </a:p>
          <a:p>
            <a:pPr marL="0" indent="0" algn="just">
              <a:lnSpc>
                <a:spcPct val="107000"/>
              </a:lnSpc>
              <a:spcAft>
                <a:spcPts val="800"/>
              </a:spcAft>
              <a:buFont typeface="Wingdings 3" charset="2"/>
              <a:buNone/>
              <a:tabLst>
                <a:tab pos="457200" algn="l"/>
              </a:tabLst>
            </a:pPr>
            <a:r>
              <a:rPr lang="es-ES" sz="2200" kern="100" dirty="0">
                <a:solidFill>
                  <a:schemeClr val="tx2"/>
                </a:solidFill>
                <a:latin typeface="Calibri" panose="020F0502020204030204" pitchFamily="34" charset="0"/>
                <a:ea typeface="Calibri" panose="020F0502020204030204" pitchFamily="34" charset="0"/>
                <a:cs typeface="Times New Roman" panose="02020603050405020304" pitchFamily="18" charset="0"/>
              </a:rPr>
              <a:t>1.	La posibilidad de cambiar de una asignatura a otra estará disponible SOLO durante un período de hasta 15 días hábiles a partir de la fecha en que se publiquen los resultados de los postulantes o el inicio del año escolar, lo que ocurra primero</a:t>
            </a:r>
          </a:p>
          <a:p>
            <a:pPr marL="274320" indent="-274320" defTabSz="914400">
              <a:spcBef>
                <a:spcPts val="600"/>
              </a:spcBef>
              <a:buClr>
                <a:srgbClr val="C0504D"/>
              </a:buClr>
              <a:buSzPct val="85000"/>
              <a:buFont typeface="Wingdings 2"/>
              <a:buChar char=""/>
            </a:pPr>
            <a:endParaRPr lang="es-CL" sz="2200" dirty="0">
              <a:solidFill>
                <a:schemeClr val="tx2"/>
              </a:solidFill>
            </a:endParaRPr>
          </a:p>
        </p:txBody>
      </p:sp>
    </p:spTree>
    <p:extLst>
      <p:ext uri="{BB962C8B-B14F-4D97-AF65-F5344CB8AC3E}">
        <p14:creationId xmlns:p14="http://schemas.microsoft.com/office/powerpoint/2010/main" val="1547144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F0819B7D-2C59-4D88-AE45-66A67273102A}"/>
              </a:ext>
            </a:extLst>
          </p:cNvPr>
          <p:cNvSpPr/>
          <p:nvPr/>
        </p:nvSpPr>
        <p:spPr>
          <a:xfrm>
            <a:off x="2319445" y="2266122"/>
            <a:ext cx="7399979" cy="1938992"/>
          </a:xfrm>
          <a:prstGeom prst="rect">
            <a:avLst/>
          </a:prstGeom>
        </p:spPr>
        <p:txBody>
          <a:bodyPr wrap="square">
            <a:spAutoFit/>
          </a:bodyPr>
          <a:lstStyle/>
          <a:p>
            <a:pPr algn="ctr"/>
            <a:r>
              <a:rPr lang="es-ES" sz="4000" b="1" dirty="0">
                <a:solidFill>
                  <a:schemeClr val="tx2"/>
                </a:solidFill>
                <a:latin typeface="Source Sans Pro" panose="020B0604020202020204" pitchFamily="34" charset="0"/>
              </a:rPr>
              <a:t>La mejor forma de predecir el futuro es crearlo </a:t>
            </a:r>
          </a:p>
          <a:p>
            <a:pPr algn="ctr"/>
            <a:r>
              <a:rPr lang="es-ES" sz="4000" b="1" dirty="0">
                <a:solidFill>
                  <a:schemeClr val="tx2"/>
                </a:solidFill>
                <a:latin typeface="Source Sans Pro" panose="020B0604020202020204" pitchFamily="34" charset="0"/>
              </a:rPr>
              <a:t>(Peter Drucker)</a:t>
            </a:r>
            <a:endParaRPr lang="es-ES" sz="4000" b="1" i="0" dirty="0">
              <a:solidFill>
                <a:schemeClr val="tx2"/>
              </a:solidFill>
              <a:effectLst/>
              <a:latin typeface="Source Sans Pro" panose="020B0604020202020204" pitchFamily="34" charset="0"/>
            </a:endParaRPr>
          </a:p>
        </p:txBody>
      </p:sp>
      <p:pic>
        <p:nvPicPr>
          <p:cNvPr id="5" name="Picture 4" descr="Resultado de imagen para elegir">
            <a:extLst>
              <a:ext uri="{FF2B5EF4-FFF2-40B4-BE49-F238E27FC236}">
                <a16:creationId xmlns:a16="http://schemas.microsoft.com/office/drawing/2014/main" id="{1AB6D80F-2910-4D84-B712-ADCB7E5B4A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48013" y="4511675"/>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1405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7C00D3-9997-4A3F-A189-C0D2A33E96E0}"/>
              </a:ext>
            </a:extLst>
          </p:cNvPr>
          <p:cNvSpPr>
            <a:spLocks noGrp="1"/>
          </p:cNvSpPr>
          <p:nvPr>
            <p:ph type="title"/>
          </p:nvPr>
        </p:nvSpPr>
        <p:spPr/>
        <p:txBody>
          <a:bodyPr/>
          <a:lstStyle/>
          <a:p>
            <a:pPr algn="ctr"/>
            <a:r>
              <a:rPr lang="es-ES" b="1" dirty="0">
                <a:latin typeface="Calibri" panose="020F0502020204030204" pitchFamily="34" charset="0"/>
                <a:cs typeface="Calibri" panose="020F0502020204030204" pitchFamily="34" charset="0"/>
              </a:rPr>
              <a:t>CRONOGRAMA</a:t>
            </a:r>
            <a:endParaRPr lang="es-CL" b="1" dirty="0">
              <a:latin typeface="Calibri" panose="020F0502020204030204" pitchFamily="34" charset="0"/>
              <a:cs typeface="Calibri" panose="020F0502020204030204" pitchFamily="34" charset="0"/>
            </a:endParaRPr>
          </a:p>
        </p:txBody>
      </p:sp>
      <p:sp>
        <p:nvSpPr>
          <p:cNvPr id="3" name="Marcador de contenido 2">
            <a:extLst>
              <a:ext uri="{FF2B5EF4-FFF2-40B4-BE49-F238E27FC236}">
                <a16:creationId xmlns:a16="http://schemas.microsoft.com/office/drawing/2014/main" id="{AC26674D-6647-4B97-89DB-C8DE2FE04C58}"/>
              </a:ext>
            </a:extLst>
          </p:cNvPr>
          <p:cNvSpPr>
            <a:spLocks noGrp="1"/>
          </p:cNvSpPr>
          <p:nvPr>
            <p:ph idx="1"/>
          </p:nvPr>
        </p:nvSpPr>
        <p:spPr>
          <a:xfrm>
            <a:off x="677334" y="1597881"/>
            <a:ext cx="8596668" cy="3880773"/>
          </a:xfrm>
        </p:spPr>
        <p:txBody>
          <a:bodyPr>
            <a:normAutofit/>
          </a:bodyPr>
          <a:lstStyle/>
          <a:p>
            <a:pPr marL="0" indent="0">
              <a:buNone/>
            </a:pPr>
            <a:endParaRPr lang="es-CL" sz="2200" dirty="0">
              <a:latin typeface="Calibri" panose="020F0502020204030204" pitchFamily="34" charset="0"/>
              <a:cs typeface="Calibri" panose="020F0502020204030204" pitchFamily="34" charset="0"/>
            </a:endParaRPr>
          </a:p>
        </p:txBody>
      </p:sp>
      <p:graphicFrame>
        <p:nvGraphicFramePr>
          <p:cNvPr id="4" name="Tabla 3">
            <a:extLst>
              <a:ext uri="{FF2B5EF4-FFF2-40B4-BE49-F238E27FC236}">
                <a16:creationId xmlns:a16="http://schemas.microsoft.com/office/drawing/2014/main" id="{F702A95C-71D8-986F-74FF-BAEC201EA985}"/>
              </a:ext>
            </a:extLst>
          </p:cNvPr>
          <p:cNvGraphicFramePr>
            <a:graphicFrameLocks noGrp="1"/>
          </p:cNvGraphicFramePr>
          <p:nvPr>
            <p:extLst>
              <p:ext uri="{D42A27DB-BD31-4B8C-83A1-F6EECF244321}">
                <p14:modId xmlns:p14="http://schemas.microsoft.com/office/powerpoint/2010/main" val="3443855135"/>
              </p:ext>
            </p:extLst>
          </p:nvPr>
        </p:nvGraphicFramePr>
        <p:xfrm>
          <a:off x="677334" y="1587085"/>
          <a:ext cx="10196992" cy="4809758"/>
        </p:xfrm>
        <a:graphic>
          <a:graphicData uri="http://schemas.openxmlformats.org/drawingml/2006/table">
            <a:tbl>
              <a:tblPr firstRow="1" firstCol="1" bandRow="1">
                <a:tableStyleId>{5C22544A-7EE6-4342-B048-85BDC9FD1C3A}</a:tableStyleId>
              </a:tblPr>
              <a:tblGrid>
                <a:gridCol w="1781592">
                  <a:extLst>
                    <a:ext uri="{9D8B030D-6E8A-4147-A177-3AD203B41FA5}">
                      <a16:colId xmlns:a16="http://schemas.microsoft.com/office/drawing/2014/main" val="3703058741"/>
                    </a:ext>
                  </a:extLst>
                </a:gridCol>
                <a:gridCol w="2779283">
                  <a:extLst>
                    <a:ext uri="{9D8B030D-6E8A-4147-A177-3AD203B41FA5}">
                      <a16:colId xmlns:a16="http://schemas.microsoft.com/office/drawing/2014/main" val="3087877282"/>
                    </a:ext>
                  </a:extLst>
                </a:gridCol>
                <a:gridCol w="5636117">
                  <a:extLst>
                    <a:ext uri="{9D8B030D-6E8A-4147-A177-3AD203B41FA5}">
                      <a16:colId xmlns:a16="http://schemas.microsoft.com/office/drawing/2014/main" val="2627802542"/>
                    </a:ext>
                  </a:extLst>
                </a:gridCol>
              </a:tblGrid>
              <a:tr h="371902">
                <a:tc>
                  <a:txBody>
                    <a:bodyPr/>
                    <a:lstStyle/>
                    <a:p>
                      <a:pPr>
                        <a:lnSpc>
                          <a:spcPct val="107000"/>
                        </a:lnSpc>
                        <a:spcAft>
                          <a:spcPts val="800"/>
                        </a:spcAft>
                      </a:pPr>
                      <a:r>
                        <a:rPr lang="es-ES" sz="2000">
                          <a:effectLst/>
                        </a:rPr>
                        <a:t>FECHA</a:t>
                      </a:r>
                      <a:endParaRPr lang="es-CL"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ES" sz="2000" dirty="0">
                          <a:effectLst/>
                        </a:rPr>
                        <a:t>OCTUBRE</a:t>
                      </a:r>
                      <a:endParaRPr lang="es-C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ES" sz="2000" dirty="0">
                          <a:effectLst/>
                        </a:rPr>
                        <a:t>ACTIVIDAD</a:t>
                      </a:r>
                      <a:endParaRPr lang="es-C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1102485"/>
                  </a:ext>
                </a:extLst>
              </a:tr>
              <a:tr h="764497">
                <a:tc gridSpan="2">
                  <a:txBody>
                    <a:bodyPr/>
                    <a:lstStyle/>
                    <a:p>
                      <a:pPr algn="ctr">
                        <a:lnSpc>
                          <a:spcPct val="107000"/>
                        </a:lnSpc>
                        <a:spcAft>
                          <a:spcPts val="800"/>
                        </a:spcAft>
                      </a:pPr>
                      <a:r>
                        <a:rPr lang="es-ES" sz="2000" dirty="0">
                          <a:effectLst/>
                        </a:rPr>
                        <a:t>19</a:t>
                      </a:r>
                      <a:endParaRPr lang="es-C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CL"/>
                    </a:p>
                  </a:txBody>
                  <a:tcPr/>
                </a:tc>
                <a:tc>
                  <a:txBody>
                    <a:bodyPr/>
                    <a:lstStyle/>
                    <a:p>
                      <a:pPr>
                        <a:lnSpc>
                          <a:spcPct val="107000"/>
                        </a:lnSpc>
                        <a:spcAft>
                          <a:spcPts val="800"/>
                        </a:spcAft>
                      </a:pPr>
                      <a:r>
                        <a:rPr lang="es-ES" sz="2000">
                          <a:effectLst/>
                        </a:rPr>
                        <a:t>Charla Expositiva Plan de Formación Diferenciada 2024</a:t>
                      </a:r>
                      <a:endParaRPr lang="es-CL"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8956620"/>
                  </a:ext>
                </a:extLst>
              </a:tr>
              <a:tr h="764497">
                <a:tc gridSpan="2">
                  <a:txBody>
                    <a:bodyPr/>
                    <a:lstStyle/>
                    <a:p>
                      <a:pPr algn="ctr">
                        <a:lnSpc>
                          <a:spcPct val="107000"/>
                        </a:lnSpc>
                        <a:spcAft>
                          <a:spcPts val="800"/>
                        </a:spcAft>
                      </a:pPr>
                      <a:r>
                        <a:rPr lang="es-ES" sz="2000">
                          <a:effectLst/>
                        </a:rPr>
                        <a:t>23 - 26</a:t>
                      </a:r>
                      <a:endParaRPr lang="es-CL"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CL"/>
                    </a:p>
                  </a:txBody>
                  <a:tcPr/>
                </a:tc>
                <a:tc>
                  <a:txBody>
                    <a:bodyPr/>
                    <a:lstStyle/>
                    <a:p>
                      <a:pPr>
                        <a:lnSpc>
                          <a:spcPct val="107000"/>
                        </a:lnSpc>
                        <a:spcAft>
                          <a:spcPts val="800"/>
                        </a:spcAft>
                      </a:pPr>
                      <a:r>
                        <a:rPr lang="es-ES" sz="2000">
                          <a:effectLst/>
                        </a:rPr>
                        <a:t>Aplicación Encuesta de Intereses 2024. II y III medio.</a:t>
                      </a:r>
                      <a:endParaRPr lang="es-CL"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9383654"/>
                  </a:ext>
                </a:extLst>
              </a:tr>
              <a:tr h="372180">
                <a:tc gridSpan="2">
                  <a:txBody>
                    <a:bodyPr/>
                    <a:lstStyle/>
                    <a:p>
                      <a:pPr algn="ctr">
                        <a:lnSpc>
                          <a:spcPct val="107000"/>
                        </a:lnSpc>
                        <a:spcAft>
                          <a:spcPts val="800"/>
                        </a:spcAft>
                      </a:pPr>
                      <a:r>
                        <a:rPr lang="es-ES" sz="2000">
                          <a:effectLst/>
                        </a:rPr>
                        <a:t>30 – 3 de noviembre</a:t>
                      </a:r>
                      <a:endParaRPr lang="es-CL"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CL"/>
                    </a:p>
                  </a:txBody>
                  <a:tcPr/>
                </a:tc>
                <a:tc>
                  <a:txBody>
                    <a:bodyPr/>
                    <a:lstStyle/>
                    <a:p>
                      <a:pPr>
                        <a:lnSpc>
                          <a:spcPct val="107000"/>
                        </a:lnSpc>
                        <a:spcAft>
                          <a:spcPts val="800"/>
                        </a:spcAft>
                      </a:pPr>
                      <a:r>
                        <a:rPr lang="es-ES" sz="2000">
                          <a:effectLst/>
                        </a:rPr>
                        <a:t>Análisis de Encuesta de Intereses 2024.</a:t>
                      </a:r>
                      <a:endParaRPr lang="es-CL"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35894518"/>
                  </a:ext>
                </a:extLst>
              </a:tr>
              <a:tr h="372180">
                <a:tc>
                  <a:txBody>
                    <a:bodyPr/>
                    <a:lstStyle/>
                    <a:p>
                      <a:pPr>
                        <a:lnSpc>
                          <a:spcPct val="107000"/>
                        </a:lnSpc>
                        <a:spcAft>
                          <a:spcPts val="800"/>
                        </a:spcAft>
                      </a:pPr>
                      <a:r>
                        <a:rPr lang="es-ES" sz="2000">
                          <a:effectLst/>
                        </a:rPr>
                        <a:t>FECHA</a:t>
                      </a:r>
                      <a:endParaRPr lang="es-CL"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ES" sz="2000" b="1" dirty="0">
                          <a:solidFill>
                            <a:schemeClr val="tx1"/>
                          </a:solidFill>
                          <a:effectLst/>
                        </a:rPr>
                        <a:t>NOVIEMBRE</a:t>
                      </a:r>
                      <a:endParaRPr lang="es-CL"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tc>
                  <a:txBody>
                    <a:bodyPr/>
                    <a:lstStyle/>
                    <a:p>
                      <a:pPr>
                        <a:lnSpc>
                          <a:spcPct val="107000"/>
                        </a:lnSpc>
                        <a:spcAft>
                          <a:spcPts val="800"/>
                        </a:spcAft>
                      </a:pPr>
                      <a:r>
                        <a:rPr lang="es-ES" sz="2000" b="1" dirty="0">
                          <a:solidFill>
                            <a:schemeClr val="tx1"/>
                          </a:solidFill>
                          <a:effectLst/>
                        </a:rPr>
                        <a:t>ACTIVIDAD</a:t>
                      </a:r>
                      <a:endParaRPr lang="es-CL"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2818303834"/>
                  </a:ext>
                </a:extLst>
              </a:tr>
              <a:tr h="764497">
                <a:tc gridSpan="2">
                  <a:txBody>
                    <a:bodyPr/>
                    <a:lstStyle/>
                    <a:p>
                      <a:pPr algn="ctr">
                        <a:lnSpc>
                          <a:spcPct val="107000"/>
                        </a:lnSpc>
                        <a:spcAft>
                          <a:spcPts val="800"/>
                        </a:spcAft>
                      </a:pPr>
                      <a:r>
                        <a:rPr lang="es-ES" sz="2000" dirty="0">
                          <a:effectLst/>
                        </a:rPr>
                        <a:t>6 - 10</a:t>
                      </a:r>
                      <a:endParaRPr lang="es-C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CL"/>
                    </a:p>
                  </a:txBody>
                  <a:tcPr/>
                </a:tc>
                <a:tc>
                  <a:txBody>
                    <a:bodyPr/>
                    <a:lstStyle/>
                    <a:p>
                      <a:pPr>
                        <a:lnSpc>
                          <a:spcPct val="107000"/>
                        </a:lnSpc>
                        <a:spcAft>
                          <a:spcPts val="800"/>
                        </a:spcAft>
                      </a:pPr>
                      <a:r>
                        <a:rPr lang="es-ES" sz="2000" dirty="0">
                          <a:effectLst/>
                        </a:rPr>
                        <a:t>Aplicación Encuesta de Electividad 2024. II y III medio.</a:t>
                      </a:r>
                      <a:endParaRPr lang="es-C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53894552"/>
                  </a:ext>
                </a:extLst>
              </a:tr>
              <a:tr h="764497">
                <a:tc gridSpan="2">
                  <a:txBody>
                    <a:bodyPr/>
                    <a:lstStyle/>
                    <a:p>
                      <a:pPr algn="ctr">
                        <a:lnSpc>
                          <a:spcPct val="107000"/>
                        </a:lnSpc>
                        <a:spcAft>
                          <a:spcPts val="800"/>
                        </a:spcAft>
                      </a:pPr>
                      <a:r>
                        <a:rPr lang="es-ES" sz="2000">
                          <a:effectLst/>
                        </a:rPr>
                        <a:t>13 - 17</a:t>
                      </a:r>
                      <a:endParaRPr lang="es-CL"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CL"/>
                    </a:p>
                  </a:txBody>
                  <a:tcPr/>
                </a:tc>
                <a:tc>
                  <a:txBody>
                    <a:bodyPr/>
                    <a:lstStyle/>
                    <a:p>
                      <a:pPr>
                        <a:lnSpc>
                          <a:spcPct val="107000"/>
                        </a:lnSpc>
                        <a:spcAft>
                          <a:spcPts val="800"/>
                        </a:spcAft>
                      </a:pPr>
                      <a:r>
                        <a:rPr lang="es-ES" sz="2000" dirty="0">
                          <a:effectLst/>
                        </a:rPr>
                        <a:t>Análisis de Encuesta de Electividad 2024. II y III medio.</a:t>
                      </a:r>
                      <a:endParaRPr lang="es-C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2388495"/>
                  </a:ext>
                </a:extLst>
              </a:tr>
              <a:tr h="372180">
                <a:tc gridSpan="2">
                  <a:txBody>
                    <a:bodyPr/>
                    <a:lstStyle/>
                    <a:p>
                      <a:pPr algn="ctr">
                        <a:lnSpc>
                          <a:spcPct val="107000"/>
                        </a:lnSpc>
                        <a:spcAft>
                          <a:spcPts val="800"/>
                        </a:spcAft>
                      </a:pPr>
                      <a:r>
                        <a:rPr lang="es-ES" sz="2000">
                          <a:effectLst/>
                        </a:rPr>
                        <a:t>27 – 1 de diciembre</a:t>
                      </a:r>
                      <a:endParaRPr lang="es-CL"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CL"/>
                    </a:p>
                  </a:txBody>
                  <a:tcPr/>
                </a:tc>
                <a:tc>
                  <a:txBody>
                    <a:bodyPr/>
                    <a:lstStyle/>
                    <a:p>
                      <a:pPr>
                        <a:lnSpc>
                          <a:spcPct val="107000"/>
                        </a:lnSpc>
                        <a:spcAft>
                          <a:spcPts val="800"/>
                        </a:spcAft>
                      </a:pPr>
                      <a:r>
                        <a:rPr lang="es-ES" sz="2000" dirty="0">
                          <a:effectLst/>
                        </a:rPr>
                        <a:t>Entrega de Carta de Toma de Conocimiento</a:t>
                      </a:r>
                      <a:endParaRPr lang="es-C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8687967"/>
                  </a:ext>
                </a:extLst>
              </a:tr>
            </a:tbl>
          </a:graphicData>
        </a:graphic>
      </p:graphicFrame>
    </p:spTree>
    <p:extLst>
      <p:ext uri="{BB962C8B-B14F-4D97-AF65-F5344CB8AC3E}">
        <p14:creationId xmlns:p14="http://schemas.microsoft.com/office/powerpoint/2010/main" val="257782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7C00D3-9997-4A3F-A189-C0D2A33E96E0}"/>
              </a:ext>
            </a:extLst>
          </p:cNvPr>
          <p:cNvSpPr>
            <a:spLocks noGrp="1"/>
          </p:cNvSpPr>
          <p:nvPr>
            <p:ph type="title"/>
          </p:nvPr>
        </p:nvSpPr>
        <p:spPr/>
        <p:txBody>
          <a:bodyPr/>
          <a:lstStyle/>
          <a:p>
            <a:pPr algn="ctr"/>
            <a:r>
              <a:rPr lang="es-ES" b="1" dirty="0">
                <a:latin typeface="Calibri" panose="020F0502020204030204" pitchFamily="34" charset="0"/>
                <a:cs typeface="Calibri" panose="020F0502020204030204" pitchFamily="34" charset="0"/>
              </a:rPr>
              <a:t>TOMA DE DECISIONES</a:t>
            </a:r>
            <a:endParaRPr lang="es-CL" b="1" dirty="0">
              <a:latin typeface="Calibri" panose="020F0502020204030204" pitchFamily="34" charset="0"/>
              <a:cs typeface="Calibri" panose="020F0502020204030204" pitchFamily="34" charset="0"/>
            </a:endParaRPr>
          </a:p>
        </p:txBody>
      </p:sp>
      <p:sp>
        <p:nvSpPr>
          <p:cNvPr id="3" name="Marcador de contenido 2">
            <a:extLst>
              <a:ext uri="{FF2B5EF4-FFF2-40B4-BE49-F238E27FC236}">
                <a16:creationId xmlns:a16="http://schemas.microsoft.com/office/drawing/2014/main" id="{AC26674D-6647-4B97-89DB-C8DE2FE04C58}"/>
              </a:ext>
            </a:extLst>
          </p:cNvPr>
          <p:cNvSpPr>
            <a:spLocks noGrp="1"/>
          </p:cNvSpPr>
          <p:nvPr>
            <p:ph idx="1"/>
          </p:nvPr>
        </p:nvSpPr>
        <p:spPr>
          <a:xfrm>
            <a:off x="677334" y="1597881"/>
            <a:ext cx="8596668" cy="3880773"/>
          </a:xfrm>
        </p:spPr>
        <p:txBody>
          <a:bodyPr>
            <a:normAutofit/>
          </a:bodyPr>
          <a:lstStyle/>
          <a:p>
            <a:pPr marL="0" indent="0">
              <a:buNone/>
            </a:pPr>
            <a:r>
              <a:rPr lang="es-ES" sz="2200" dirty="0">
                <a:latin typeface="Calibri" panose="020F0502020204030204" pitchFamily="34" charset="0"/>
                <a:cs typeface="Calibri" panose="020F0502020204030204" pitchFamily="34" charset="0"/>
              </a:rPr>
              <a:t>Para tomar una buena decisión debo considerar:</a:t>
            </a:r>
          </a:p>
          <a:p>
            <a:endParaRPr lang="es-ES" sz="2200" dirty="0">
              <a:latin typeface="Calibri" panose="020F0502020204030204" pitchFamily="34" charset="0"/>
              <a:cs typeface="Calibri" panose="020F0502020204030204" pitchFamily="34" charset="0"/>
            </a:endParaRPr>
          </a:p>
          <a:p>
            <a:r>
              <a:rPr lang="es-ES" sz="2200" dirty="0">
                <a:latin typeface="Calibri" panose="020F0502020204030204" pitchFamily="34" charset="0"/>
                <a:cs typeface="Calibri" panose="020F0502020204030204" pitchFamily="34" charset="0"/>
              </a:rPr>
              <a:t>Intereses</a:t>
            </a:r>
          </a:p>
          <a:p>
            <a:r>
              <a:rPr lang="es-ES" sz="2200" dirty="0">
                <a:latin typeface="Calibri" panose="020F0502020204030204" pitchFamily="34" charset="0"/>
                <a:cs typeface="Calibri" panose="020F0502020204030204" pitchFamily="34" charset="0"/>
              </a:rPr>
              <a:t>Aptitudes</a:t>
            </a:r>
          </a:p>
          <a:p>
            <a:r>
              <a:rPr lang="es-ES" sz="2200" dirty="0">
                <a:latin typeface="Calibri" panose="020F0502020204030204" pitchFamily="34" charset="0"/>
                <a:cs typeface="Calibri" panose="020F0502020204030204" pitchFamily="34" charset="0"/>
              </a:rPr>
              <a:t>Plan de estudio</a:t>
            </a:r>
            <a:endParaRPr lang="es-CL"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3681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AC3494-17C3-4315-A5A0-E5843F0DA9D5}"/>
              </a:ext>
            </a:extLst>
          </p:cNvPr>
          <p:cNvSpPr>
            <a:spLocks noGrp="1"/>
          </p:cNvSpPr>
          <p:nvPr>
            <p:ph type="title"/>
          </p:nvPr>
        </p:nvSpPr>
        <p:spPr/>
        <p:txBody>
          <a:bodyPr/>
          <a:lstStyle/>
          <a:p>
            <a:pPr algn="ctr"/>
            <a:r>
              <a:rPr lang="es-ES" dirty="0"/>
              <a:t>INTERESES</a:t>
            </a:r>
            <a:endParaRPr lang="es-CL" dirty="0"/>
          </a:p>
        </p:txBody>
      </p:sp>
      <p:pic>
        <p:nvPicPr>
          <p:cNvPr id="1026" name="Picture 2" descr="Resultado de imagen para actividad agradable">
            <a:extLst>
              <a:ext uri="{FF2B5EF4-FFF2-40B4-BE49-F238E27FC236}">
                <a16:creationId xmlns:a16="http://schemas.microsoft.com/office/drawing/2014/main" id="{A5FE481E-20EF-4936-A4E1-47E580F911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1135" y="1930400"/>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sultado de imagen para actividad agradable">
            <a:extLst>
              <a:ext uri="{FF2B5EF4-FFF2-40B4-BE49-F238E27FC236}">
                <a16:creationId xmlns:a16="http://schemas.microsoft.com/office/drawing/2014/main" id="{BAE9F401-E809-4308-8E88-27CDAEE535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421" y="1428921"/>
            <a:ext cx="2495550"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sultado de imagen para doctora">
            <a:extLst>
              <a:ext uri="{FF2B5EF4-FFF2-40B4-BE49-F238E27FC236}">
                <a16:creationId xmlns:a16="http://schemas.microsoft.com/office/drawing/2014/main" id="{28225E8F-D588-4523-AA32-AEC67FE10F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4698" y="1428921"/>
            <a:ext cx="2838450" cy="16097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Resultado de imagen para cansancio correr">
            <a:extLst>
              <a:ext uri="{FF2B5EF4-FFF2-40B4-BE49-F238E27FC236}">
                <a16:creationId xmlns:a16="http://schemas.microsoft.com/office/drawing/2014/main" id="{AB20B646-7F0E-49CF-AD82-CB9230C4B9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508" y="4557541"/>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Resultado de imagen para dibujante">
            <a:extLst>
              <a:ext uri="{FF2B5EF4-FFF2-40B4-BE49-F238E27FC236}">
                <a16:creationId xmlns:a16="http://schemas.microsoft.com/office/drawing/2014/main" id="{A445C8CC-B1B9-4076-9240-18B0AA04D64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6177" y="4284870"/>
            <a:ext cx="2619375" cy="1743075"/>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C4859B4B-8363-4926-A3BA-0EA60024BE3A}"/>
              </a:ext>
            </a:extLst>
          </p:cNvPr>
          <p:cNvSpPr txBox="1"/>
          <p:nvPr/>
        </p:nvSpPr>
        <p:spPr>
          <a:xfrm>
            <a:off x="1055422" y="3607828"/>
            <a:ext cx="2055549" cy="461665"/>
          </a:xfrm>
          <a:prstGeom prst="rect">
            <a:avLst/>
          </a:prstGeom>
          <a:noFill/>
        </p:spPr>
        <p:txBody>
          <a:bodyPr wrap="square" rtlCol="0">
            <a:spAutoFit/>
          </a:bodyPr>
          <a:lstStyle/>
          <a:p>
            <a:r>
              <a:rPr lang="es-ES" sz="2400" dirty="0"/>
              <a:t>Curiosidad</a:t>
            </a:r>
            <a:endParaRPr lang="es-CL" sz="2400" dirty="0"/>
          </a:p>
        </p:txBody>
      </p:sp>
      <p:sp>
        <p:nvSpPr>
          <p:cNvPr id="5" name="CuadroTexto 4">
            <a:extLst>
              <a:ext uri="{FF2B5EF4-FFF2-40B4-BE49-F238E27FC236}">
                <a16:creationId xmlns:a16="http://schemas.microsoft.com/office/drawing/2014/main" id="{995F5B8D-E41A-456F-A86F-589B4D2EDEC3}"/>
              </a:ext>
            </a:extLst>
          </p:cNvPr>
          <p:cNvSpPr txBox="1"/>
          <p:nvPr/>
        </p:nvSpPr>
        <p:spPr>
          <a:xfrm>
            <a:off x="7238314" y="3627134"/>
            <a:ext cx="2174834" cy="461665"/>
          </a:xfrm>
          <a:prstGeom prst="rect">
            <a:avLst/>
          </a:prstGeom>
          <a:noFill/>
        </p:spPr>
        <p:txBody>
          <a:bodyPr wrap="square" rtlCol="0">
            <a:spAutoFit/>
          </a:bodyPr>
          <a:lstStyle/>
          <a:p>
            <a:r>
              <a:rPr lang="es-ES" sz="2400" dirty="0"/>
              <a:t>Importancia</a:t>
            </a:r>
            <a:endParaRPr lang="es-CL" sz="2400" dirty="0"/>
          </a:p>
        </p:txBody>
      </p:sp>
      <p:pic>
        <p:nvPicPr>
          <p:cNvPr id="1038" name="Picture 14" descr="Resultado de imagen para ejecutivo estresado">
            <a:extLst>
              <a:ext uri="{FF2B5EF4-FFF2-40B4-BE49-F238E27FC236}">
                <a16:creationId xmlns:a16="http://schemas.microsoft.com/office/drawing/2014/main" id="{DCDC8CC0-25EC-487E-8601-0E965E90E23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61200" y="4805087"/>
            <a:ext cx="2312802" cy="1637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352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bg>
      <p:bgPr>
        <a:solidFill>
          <a:schemeClr val="bg2"/>
        </a:solidFill>
        <a:effectLst/>
      </p:bgPr>
    </p:bg>
    <p:spTree>
      <p:nvGrpSpPr>
        <p:cNvPr id="1" name=""/>
        <p:cNvGrpSpPr/>
        <p:nvPr/>
      </p:nvGrpSpPr>
      <p:grpSpPr>
        <a:xfrm>
          <a:off x="0" y="0"/>
          <a:ext cx="0" cy="0"/>
          <a:chOff x="0" y="0"/>
          <a:chExt cx="0" cy="0"/>
        </a:xfrm>
      </p:grpSpPr>
      <p:pic>
        <p:nvPicPr>
          <p:cNvPr id="2054" name="Picture 6" descr="Resultado de imagen para biologia">
            <a:extLst>
              <a:ext uri="{FF2B5EF4-FFF2-40B4-BE49-F238E27FC236}">
                <a16:creationId xmlns:a16="http://schemas.microsoft.com/office/drawing/2014/main" id="{EB89E58E-9C12-470D-8108-B8A1FB1206F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507" r="16822"/>
          <a:stretch/>
        </p:blipFill>
        <p:spPr bwMode="auto">
          <a:xfrm>
            <a:off x="2957361" y="10"/>
            <a:ext cx="3151431" cy="3437494"/>
          </a:xfrm>
          <a:custGeom>
            <a:avLst/>
            <a:gdLst>
              <a:gd name="connsiteX0" fmla="*/ 514552 w 3151431"/>
              <a:gd name="connsiteY0" fmla="*/ 0 h 3437504"/>
              <a:gd name="connsiteX1" fmla="*/ 2008047 w 3151431"/>
              <a:gd name="connsiteY1" fmla="*/ 0 h 3437504"/>
              <a:gd name="connsiteX2" fmla="*/ 2008047 w 3151431"/>
              <a:gd name="connsiteY2" fmla="*/ 1 h 3437504"/>
              <a:gd name="connsiteX3" fmla="*/ 3151431 w 3151431"/>
              <a:gd name="connsiteY3" fmla="*/ 1 h 3437504"/>
              <a:gd name="connsiteX4" fmla="*/ 2637972 w 3151431"/>
              <a:gd name="connsiteY4" fmla="*/ 3437504 h 3437504"/>
              <a:gd name="connsiteX5" fmla="*/ 0 w 3151431"/>
              <a:gd name="connsiteY5" fmla="*/ 3437504 h 3437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51431" h="3437504">
                <a:moveTo>
                  <a:pt x="514552" y="0"/>
                </a:moveTo>
                <a:lnTo>
                  <a:pt x="2008047" y="0"/>
                </a:lnTo>
                <a:lnTo>
                  <a:pt x="2008047" y="1"/>
                </a:lnTo>
                <a:lnTo>
                  <a:pt x="3151431" y="1"/>
                </a:lnTo>
                <a:lnTo>
                  <a:pt x="2637972" y="3437504"/>
                </a:lnTo>
                <a:lnTo>
                  <a:pt x="0" y="3437504"/>
                </a:lnTo>
                <a:close/>
              </a:path>
            </a:pathLst>
          </a:custGeom>
          <a:noFill/>
          <a:extLst>
            <a:ext uri="{909E8E84-426E-40DD-AFC4-6F175D3DCCD1}">
              <a14:hiddenFill xmlns:a14="http://schemas.microsoft.com/office/drawing/2010/main">
                <a:solidFill>
                  <a:srgbClr val="FFFFFF"/>
                </a:solidFill>
              </a14:hiddenFill>
            </a:ext>
          </a:extLst>
        </p:spPr>
      </p:pic>
      <p:pic>
        <p:nvPicPr>
          <p:cNvPr id="2056" name="Picture 8" descr="Resultado de imagen para literatura">
            <a:extLst>
              <a:ext uri="{FF2B5EF4-FFF2-40B4-BE49-F238E27FC236}">
                <a16:creationId xmlns:a16="http://schemas.microsoft.com/office/drawing/2014/main" id="{925B5C85-E021-4AA3-BC73-025AC01E652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4483" r="14007"/>
          <a:stretch/>
        </p:blipFill>
        <p:spPr bwMode="auto">
          <a:xfrm>
            <a:off x="319203" y="10"/>
            <a:ext cx="3153384" cy="3437494"/>
          </a:xfrm>
          <a:custGeom>
            <a:avLst/>
            <a:gdLst>
              <a:gd name="connsiteX0" fmla="*/ 511180 w 3153384"/>
              <a:gd name="connsiteY0" fmla="*/ 0 h 3437504"/>
              <a:gd name="connsiteX1" fmla="*/ 3153384 w 3153384"/>
              <a:gd name="connsiteY1" fmla="*/ 0 h 3437504"/>
              <a:gd name="connsiteX2" fmla="*/ 2638832 w 3153384"/>
              <a:gd name="connsiteY2" fmla="*/ 3437504 h 3437504"/>
              <a:gd name="connsiteX3" fmla="*/ 0 w 3153384"/>
              <a:gd name="connsiteY3" fmla="*/ 3437504 h 3437504"/>
            </a:gdLst>
            <a:ahLst/>
            <a:cxnLst>
              <a:cxn ang="0">
                <a:pos x="connsiteX0" y="connsiteY0"/>
              </a:cxn>
              <a:cxn ang="0">
                <a:pos x="connsiteX1" y="connsiteY1"/>
              </a:cxn>
              <a:cxn ang="0">
                <a:pos x="connsiteX2" y="connsiteY2"/>
              </a:cxn>
              <a:cxn ang="0">
                <a:pos x="connsiteX3" y="connsiteY3"/>
              </a:cxn>
            </a:cxnLst>
            <a:rect l="l" t="t" r="r" b="b"/>
            <a:pathLst>
              <a:path w="3153384" h="3437504">
                <a:moveTo>
                  <a:pt x="511180" y="0"/>
                </a:moveTo>
                <a:lnTo>
                  <a:pt x="3153384" y="0"/>
                </a:lnTo>
                <a:lnTo>
                  <a:pt x="2638832" y="3437504"/>
                </a:lnTo>
                <a:lnTo>
                  <a:pt x="0" y="3437504"/>
                </a:lnTo>
                <a:close/>
              </a:path>
            </a:pathLst>
          </a:custGeom>
          <a:noFill/>
          <a:extLst>
            <a:ext uri="{909E8E84-426E-40DD-AFC4-6F175D3DCCD1}">
              <a14:hiddenFill xmlns:a14="http://schemas.microsoft.com/office/drawing/2010/main">
                <a:solidFill>
                  <a:srgbClr val="FFFFFF"/>
                </a:solidFill>
              </a14:hiddenFill>
            </a:ext>
          </a:extLst>
        </p:spPr>
      </p:pic>
      <p:pic>
        <p:nvPicPr>
          <p:cNvPr id="2052" name="Picture 4" descr="Resultado de imagen para mecanica">
            <a:extLst>
              <a:ext uri="{FF2B5EF4-FFF2-40B4-BE49-F238E27FC236}">
                <a16:creationId xmlns:a16="http://schemas.microsoft.com/office/drawing/2014/main" id="{6A50D3F2-BBD9-4A7D-9F94-781B8FED48C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975" r="6590" b="-1"/>
          <a:stretch/>
        </p:blipFill>
        <p:spPr bwMode="auto">
          <a:xfrm>
            <a:off x="1" y="3437504"/>
            <a:ext cx="2956476" cy="3420496"/>
          </a:xfrm>
          <a:custGeom>
            <a:avLst/>
            <a:gdLst>
              <a:gd name="connsiteX0" fmla="*/ 319202 w 2956476"/>
              <a:gd name="connsiteY0" fmla="*/ 0 h 3420496"/>
              <a:gd name="connsiteX1" fmla="*/ 2956476 w 2956476"/>
              <a:gd name="connsiteY1" fmla="*/ 0 h 3420496"/>
              <a:gd name="connsiteX2" fmla="*/ 2444471 w 2956476"/>
              <a:gd name="connsiteY2" fmla="*/ 3420496 h 3420496"/>
              <a:gd name="connsiteX3" fmla="*/ 0 w 2956476"/>
              <a:gd name="connsiteY3" fmla="*/ 3420496 h 3420496"/>
              <a:gd name="connsiteX4" fmla="*/ 0 w 2956476"/>
              <a:gd name="connsiteY4" fmla="*/ 2146516 h 3420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6476" h="3420496">
                <a:moveTo>
                  <a:pt x="319202" y="0"/>
                </a:moveTo>
                <a:lnTo>
                  <a:pt x="2956476" y="0"/>
                </a:lnTo>
                <a:lnTo>
                  <a:pt x="2444471" y="3420496"/>
                </a:lnTo>
                <a:lnTo>
                  <a:pt x="0" y="3420496"/>
                </a:lnTo>
                <a:lnTo>
                  <a:pt x="0" y="2146516"/>
                </a:lnTo>
                <a:close/>
              </a:path>
            </a:pathLst>
          </a:custGeom>
          <a:noFill/>
          <a:extLst>
            <a:ext uri="{909E8E84-426E-40DD-AFC4-6F175D3DCCD1}">
              <a14:hiddenFill xmlns:a14="http://schemas.microsoft.com/office/drawing/2010/main">
                <a:solidFill>
                  <a:srgbClr val="FFFFFF"/>
                </a:solidFill>
              </a14:hiddenFill>
            </a:ext>
          </a:extLst>
        </p:spPr>
      </p:pic>
      <p:pic>
        <p:nvPicPr>
          <p:cNvPr id="2050" name="Picture 2" descr="Resultado de imagen para matematicas">
            <a:extLst>
              <a:ext uri="{FF2B5EF4-FFF2-40B4-BE49-F238E27FC236}">
                <a16:creationId xmlns:a16="http://schemas.microsoft.com/office/drawing/2014/main" id="{9813E40C-521D-4289-8380-567AFF96471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8365" r="25857" b="1"/>
          <a:stretch/>
        </p:blipFill>
        <p:spPr bwMode="auto">
          <a:xfrm>
            <a:off x="2443799" y="3437504"/>
            <a:ext cx="3151535" cy="3420496"/>
          </a:xfrm>
          <a:custGeom>
            <a:avLst/>
            <a:gdLst>
              <a:gd name="connsiteX0" fmla="*/ 512005 w 3151535"/>
              <a:gd name="connsiteY0" fmla="*/ 0 h 3420496"/>
              <a:gd name="connsiteX1" fmla="*/ 3151535 w 3151535"/>
              <a:gd name="connsiteY1" fmla="*/ 0 h 3420496"/>
              <a:gd name="connsiteX2" fmla="*/ 2640616 w 3151535"/>
              <a:gd name="connsiteY2" fmla="*/ 3420496 h 3420496"/>
              <a:gd name="connsiteX3" fmla="*/ 0 w 3151535"/>
              <a:gd name="connsiteY3" fmla="*/ 3420496 h 3420496"/>
            </a:gdLst>
            <a:ahLst/>
            <a:cxnLst>
              <a:cxn ang="0">
                <a:pos x="connsiteX0" y="connsiteY0"/>
              </a:cxn>
              <a:cxn ang="0">
                <a:pos x="connsiteX1" y="connsiteY1"/>
              </a:cxn>
              <a:cxn ang="0">
                <a:pos x="connsiteX2" y="connsiteY2"/>
              </a:cxn>
              <a:cxn ang="0">
                <a:pos x="connsiteX3" y="connsiteY3"/>
              </a:cxn>
            </a:cxnLst>
            <a:rect l="l" t="t" r="r" b="b"/>
            <a:pathLst>
              <a:path w="3151535" h="3420496">
                <a:moveTo>
                  <a:pt x="512005" y="0"/>
                </a:moveTo>
                <a:lnTo>
                  <a:pt x="3151535" y="0"/>
                </a:lnTo>
                <a:lnTo>
                  <a:pt x="2640616" y="3420496"/>
                </a:lnTo>
                <a:lnTo>
                  <a:pt x="0" y="3420496"/>
                </a:lnTo>
                <a:close/>
              </a:path>
            </a:pathLst>
          </a:cu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F48A228F-D9E1-402A-AA4B-45F56D7BAE45}"/>
              </a:ext>
            </a:extLst>
          </p:cNvPr>
          <p:cNvSpPr>
            <a:spLocks noGrp="1"/>
          </p:cNvSpPr>
          <p:nvPr>
            <p:ph type="title"/>
          </p:nvPr>
        </p:nvSpPr>
        <p:spPr>
          <a:xfrm>
            <a:off x="6169290" y="609600"/>
            <a:ext cx="3104711" cy="1320800"/>
          </a:xfrm>
        </p:spPr>
        <p:txBody>
          <a:bodyPr vert="horz" lIns="91440" tIns="45720" rIns="91440" bIns="45720" rtlCol="0" anchor="t">
            <a:normAutofit/>
          </a:bodyPr>
          <a:lstStyle/>
          <a:p>
            <a:r>
              <a:rPr lang="en-US" b="1" dirty="0">
                <a:latin typeface="Calibri" panose="020F0502020204030204" pitchFamily="34" charset="0"/>
                <a:cs typeface="Calibri" panose="020F0502020204030204" pitchFamily="34" charset="0"/>
              </a:rPr>
              <a:t>APTITUDES</a:t>
            </a:r>
          </a:p>
        </p:txBody>
      </p:sp>
      <p:sp>
        <p:nvSpPr>
          <p:cNvPr id="4" name="CuadroTexto 3">
            <a:extLst>
              <a:ext uri="{FF2B5EF4-FFF2-40B4-BE49-F238E27FC236}">
                <a16:creationId xmlns:a16="http://schemas.microsoft.com/office/drawing/2014/main" id="{1EE81B94-D7CA-4EB9-B59C-CDD60ADDB5A2}"/>
              </a:ext>
            </a:extLst>
          </p:cNvPr>
          <p:cNvSpPr txBox="1"/>
          <p:nvPr/>
        </p:nvSpPr>
        <p:spPr>
          <a:xfrm>
            <a:off x="6209654" y="2501139"/>
            <a:ext cx="3104712" cy="3786121"/>
          </a:xfrm>
          <a:prstGeom prst="rect">
            <a:avLst/>
          </a:prstGeom>
        </p:spPr>
        <p:txBody>
          <a:bodyPr vert="horz" lIns="91440" tIns="45720" rIns="91440" bIns="45720" rtlCol="0">
            <a:normAutofit/>
          </a:bodyPr>
          <a:lstStyle/>
          <a:p>
            <a:pPr marL="457200" indent="-457200">
              <a:spcBef>
                <a:spcPts val="1000"/>
              </a:spcBef>
              <a:buClr>
                <a:schemeClr val="accent1"/>
              </a:buClr>
              <a:buSzPct val="80000"/>
              <a:buFont typeface="Wingdings 3" charset="2"/>
              <a:buChar char=""/>
            </a:pPr>
            <a:r>
              <a:rPr lang="en-US" sz="2200" dirty="0" err="1">
                <a:solidFill>
                  <a:schemeClr val="tx1">
                    <a:lumMod val="75000"/>
                    <a:lumOff val="25000"/>
                  </a:schemeClr>
                </a:solidFill>
                <a:latin typeface="Calibri" panose="020F0502020204030204" pitchFamily="34" charset="0"/>
                <a:cs typeface="Calibri" panose="020F0502020204030204" pitchFamily="34" charset="0"/>
              </a:rPr>
              <a:t>Capacidades</a:t>
            </a:r>
            <a:endParaRPr lang="en-US" sz="2200" dirty="0">
              <a:solidFill>
                <a:schemeClr val="tx1">
                  <a:lumMod val="75000"/>
                  <a:lumOff val="25000"/>
                </a:schemeClr>
              </a:solidFill>
              <a:latin typeface="Calibri" panose="020F0502020204030204" pitchFamily="34" charset="0"/>
              <a:cs typeface="Calibri" panose="020F0502020204030204" pitchFamily="34" charset="0"/>
            </a:endParaRPr>
          </a:p>
          <a:p>
            <a:pPr>
              <a:spcBef>
                <a:spcPts val="1000"/>
              </a:spcBef>
              <a:buClr>
                <a:schemeClr val="accent1"/>
              </a:buClr>
              <a:buSzPct val="80000"/>
              <a:buFont typeface="Wingdings 3" charset="2"/>
              <a:buChar char=""/>
            </a:pPr>
            <a:endParaRPr lang="en-US" sz="2200" dirty="0">
              <a:solidFill>
                <a:schemeClr val="tx1">
                  <a:lumMod val="75000"/>
                  <a:lumOff val="25000"/>
                </a:schemeClr>
              </a:solidFill>
              <a:latin typeface="Calibri" panose="020F0502020204030204" pitchFamily="34" charset="0"/>
              <a:cs typeface="Calibri" panose="020F0502020204030204" pitchFamily="34" charset="0"/>
            </a:endParaRPr>
          </a:p>
          <a:p>
            <a:pPr>
              <a:spcBef>
                <a:spcPts val="1000"/>
              </a:spcBef>
              <a:buClr>
                <a:schemeClr val="accent1"/>
              </a:buClr>
              <a:buSzPct val="80000"/>
              <a:buFont typeface="Wingdings 3" charset="2"/>
              <a:buChar char=""/>
            </a:pPr>
            <a:r>
              <a:rPr lang="en-US" sz="2200" dirty="0">
                <a:solidFill>
                  <a:schemeClr val="tx1">
                    <a:lumMod val="75000"/>
                    <a:lumOff val="25000"/>
                  </a:schemeClr>
                </a:solidFill>
                <a:latin typeface="Calibri" panose="020F0502020204030204" pitchFamily="34" charset="0"/>
                <a:cs typeface="Calibri" panose="020F0502020204030204" pitchFamily="34" charset="0"/>
              </a:rPr>
              <a:t>    </a:t>
            </a:r>
            <a:r>
              <a:rPr lang="en-US" sz="2200" dirty="0" err="1">
                <a:solidFill>
                  <a:schemeClr val="tx1">
                    <a:lumMod val="75000"/>
                    <a:lumOff val="25000"/>
                  </a:schemeClr>
                </a:solidFill>
                <a:latin typeface="Calibri" panose="020F0502020204030204" pitchFamily="34" charset="0"/>
                <a:cs typeface="Calibri" panose="020F0502020204030204" pitchFamily="34" charset="0"/>
              </a:rPr>
              <a:t>Habilidades</a:t>
            </a:r>
            <a:endParaRPr lang="en-US" sz="2200" dirty="0">
              <a:solidFill>
                <a:schemeClr val="tx1">
                  <a:lumMod val="75000"/>
                  <a:lumOff val="25000"/>
                </a:schemeClr>
              </a:solidFill>
              <a:latin typeface="Calibri" panose="020F0502020204030204" pitchFamily="34" charset="0"/>
              <a:cs typeface="Calibri" panose="020F0502020204030204" pitchFamily="34" charset="0"/>
            </a:endParaRPr>
          </a:p>
          <a:p>
            <a:pPr marL="457200" indent="-457200">
              <a:spcBef>
                <a:spcPts val="1000"/>
              </a:spcBef>
              <a:buClr>
                <a:schemeClr val="accent1"/>
              </a:buClr>
              <a:buSzPct val="80000"/>
              <a:buFont typeface="Wingdings 3" charset="2"/>
              <a:buChar char=""/>
            </a:pPr>
            <a:endParaRPr lang="en-US" sz="2200" dirty="0">
              <a:solidFill>
                <a:schemeClr val="tx1">
                  <a:lumMod val="75000"/>
                  <a:lumOff val="25000"/>
                </a:schemeClr>
              </a:solidFill>
              <a:latin typeface="Calibri" panose="020F0502020204030204" pitchFamily="34" charset="0"/>
              <a:cs typeface="Calibri" panose="020F0502020204030204" pitchFamily="34" charset="0"/>
            </a:endParaRPr>
          </a:p>
          <a:p>
            <a:pPr>
              <a:spcBef>
                <a:spcPts val="1000"/>
              </a:spcBef>
              <a:buClr>
                <a:schemeClr val="accent1"/>
              </a:buClr>
              <a:buSzPct val="80000"/>
              <a:buFont typeface="Wingdings 3" charset="2"/>
              <a:buChar char=""/>
            </a:pPr>
            <a:r>
              <a:rPr lang="en-US" sz="2200" dirty="0">
                <a:solidFill>
                  <a:schemeClr val="tx1">
                    <a:lumMod val="75000"/>
                    <a:lumOff val="25000"/>
                  </a:schemeClr>
                </a:solidFill>
                <a:latin typeface="Calibri" panose="020F0502020204030204" pitchFamily="34" charset="0"/>
                <a:cs typeface="Calibri" panose="020F0502020204030204" pitchFamily="34" charset="0"/>
              </a:rPr>
              <a:t>    </a:t>
            </a:r>
            <a:r>
              <a:rPr lang="en-US" sz="2200" dirty="0" err="1">
                <a:solidFill>
                  <a:schemeClr val="tx1">
                    <a:lumMod val="75000"/>
                    <a:lumOff val="25000"/>
                  </a:schemeClr>
                </a:solidFill>
                <a:latin typeface="Calibri" panose="020F0502020204030204" pitchFamily="34" charset="0"/>
                <a:cs typeface="Calibri" panose="020F0502020204030204" pitchFamily="34" charset="0"/>
              </a:rPr>
              <a:t>Facilidad</a:t>
            </a:r>
            <a:r>
              <a:rPr lang="en-US" sz="2200" dirty="0">
                <a:solidFill>
                  <a:schemeClr val="tx1">
                    <a:lumMod val="75000"/>
                    <a:lumOff val="25000"/>
                  </a:schemeClr>
                </a:solidFill>
                <a:latin typeface="Calibri" panose="020F0502020204030204" pitchFamily="34" charset="0"/>
                <a:cs typeface="Calibri" panose="020F0502020204030204" pitchFamily="34" charset="0"/>
              </a:rPr>
              <a:t> para </a:t>
            </a:r>
            <a:r>
              <a:rPr lang="en-US" sz="2200" dirty="0" err="1">
                <a:solidFill>
                  <a:schemeClr val="tx1">
                    <a:lumMod val="75000"/>
                    <a:lumOff val="25000"/>
                  </a:schemeClr>
                </a:solidFill>
                <a:latin typeface="Calibri" panose="020F0502020204030204" pitchFamily="34" charset="0"/>
                <a:cs typeface="Calibri" panose="020F0502020204030204" pitchFamily="34" charset="0"/>
              </a:rPr>
              <a:t>una</a:t>
            </a:r>
            <a:r>
              <a:rPr lang="en-US" sz="2200" dirty="0">
                <a:solidFill>
                  <a:schemeClr val="tx1">
                    <a:lumMod val="75000"/>
                    <a:lumOff val="25000"/>
                  </a:schemeClr>
                </a:solidFill>
                <a:latin typeface="Calibri" panose="020F0502020204030204" pitchFamily="34" charset="0"/>
                <a:cs typeface="Calibri" panose="020F0502020204030204" pitchFamily="34" charset="0"/>
              </a:rPr>
              <a:t> 	</a:t>
            </a:r>
            <a:r>
              <a:rPr lang="en-US" sz="2200" dirty="0" err="1">
                <a:solidFill>
                  <a:schemeClr val="tx1">
                    <a:lumMod val="75000"/>
                    <a:lumOff val="25000"/>
                  </a:schemeClr>
                </a:solidFill>
                <a:latin typeface="Calibri" panose="020F0502020204030204" pitchFamily="34" charset="0"/>
                <a:cs typeface="Calibri" panose="020F0502020204030204" pitchFamily="34" charset="0"/>
              </a:rPr>
              <a:t>tarea</a:t>
            </a:r>
            <a:endParaRPr lang="en-US" sz="2200" dirty="0">
              <a:solidFill>
                <a:schemeClr val="tx1">
                  <a:lumMod val="75000"/>
                  <a:lumOff val="2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13611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35F6D9-5E90-4499-9334-BBCF88853434}"/>
              </a:ext>
            </a:extLst>
          </p:cNvPr>
          <p:cNvSpPr>
            <a:spLocks noGrp="1"/>
          </p:cNvSpPr>
          <p:nvPr>
            <p:ph type="title"/>
          </p:nvPr>
        </p:nvSpPr>
        <p:spPr>
          <a:xfrm>
            <a:off x="395980" y="636877"/>
            <a:ext cx="10014112" cy="1400530"/>
          </a:xfrm>
        </p:spPr>
        <p:txBody>
          <a:bodyPr/>
          <a:lstStyle/>
          <a:p>
            <a:pPr algn="ctr"/>
            <a:r>
              <a:rPr lang="es-ES" b="1" dirty="0">
                <a:latin typeface="Calibri" panose="020F0502020204030204" pitchFamily="34" charset="0"/>
                <a:cs typeface="Calibri" panose="020F0502020204030204" pitchFamily="34" charset="0"/>
              </a:rPr>
              <a:t>NUEVO CURRÍCULUM PARA </a:t>
            </a:r>
            <a:r>
              <a:rPr lang="es-ES" b="1" dirty="0" err="1">
                <a:latin typeface="Calibri" panose="020F0502020204030204" pitchFamily="34" charset="0"/>
                <a:cs typeface="Calibri" panose="020F0502020204030204" pitchFamily="34" charset="0"/>
              </a:rPr>
              <a:t>III°</a:t>
            </a:r>
            <a:r>
              <a:rPr lang="es-ES" b="1" dirty="0">
                <a:latin typeface="Calibri" panose="020F0502020204030204" pitchFamily="34" charset="0"/>
                <a:cs typeface="Calibri" panose="020F0502020204030204" pitchFamily="34" charset="0"/>
              </a:rPr>
              <a:t> Y </a:t>
            </a:r>
            <a:r>
              <a:rPr lang="es-ES" b="1" dirty="0" err="1">
                <a:latin typeface="Calibri" panose="020F0502020204030204" pitchFamily="34" charset="0"/>
                <a:cs typeface="Calibri" panose="020F0502020204030204" pitchFamily="34" charset="0"/>
              </a:rPr>
              <a:t>IV°</a:t>
            </a:r>
            <a:r>
              <a:rPr lang="es-ES" b="1" dirty="0">
                <a:latin typeface="Calibri" panose="020F0502020204030204" pitchFamily="34" charset="0"/>
                <a:cs typeface="Calibri" panose="020F0502020204030204" pitchFamily="34" charset="0"/>
              </a:rPr>
              <a:t> MEDIO</a:t>
            </a:r>
            <a:endParaRPr lang="es-CL" b="1" dirty="0">
              <a:latin typeface="Calibri" panose="020F0502020204030204" pitchFamily="34" charset="0"/>
              <a:cs typeface="Calibri" panose="020F0502020204030204" pitchFamily="34" charset="0"/>
            </a:endParaRPr>
          </a:p>
        </p:txBody>
      </p:sp>
      <p:sp>
        <p:nvSpPr>
          <p:cNvPr id="3" name="Marcador de contenido 2">
            <a:extLst>
              <a:ext uri="{FF2B5EF4-FFF2-40B4-BE49-F238E27FC236}">
                <a16:creationId xmlns:a16="http://schemas.microsoft.com/office/drawing/2014/main" id="{126F3605-1028-4A2B-8D95-E7A7D4B6604F}"/>
              </a:ext>
            </a:extLst>
          </p:cNvPr>
          <p:cNvSpPr>
            <a:spLocks noGrp="1"/>
          </p:cNvSpPr>
          <p:nvPr>
            <p:ph idx="1"/>
          </p:nvPr>
        </p:nvSpPr>
        <p:spPr>
          <a:xfrm>
            <a:off x="677334" y="1640085"/>
            <a:ext cx="11118686" cy="3880773"/>
          </a:xfrm>
        </p:spPr>
        <p:txBody>
          <a:bodyPr>
            <a:normAutofit/>
          </a:bodyPr>
          <a:lstStyle/>
          <a:p>
            <a:pPr marL="0" indent="0" algn="just">
              <a:buNone/>
            </a:pPr>
            <a:r>
              <a:rPr lang="es-ES" sz="2200" dirty="0">
                <a:latin typeface="Calibri" panose="020F0502020204030204" pitchFamily="34" charset="0"/>
                <a:cs typeface="Calibri" panose="020F0502020204030204" pitchFamily="34" charset="0"/>
              </a:rPr>
              <a:t> </a:t>
            </a:r>
          </a:p>
          <a:p>
            <a:pPr algn="just"/>
            <a:r>
              <a:rPr lang="es-ES" sz="2200" dirty="0">
                <a:latin typeface="Calibri" panose="020F0502020204030204" pitchFamily="34" charset="0"/>
                <a:cs typeface="Calibri" panose="020F0502020204030204" pitchFamily="34" charset="0"/>
              </a:rPr>
              <a:t>Completa la reforma que empezó en 2012. </a:t>
            </a:r>
          </a:p>
          <a:p>
            <a:pPr algn="just"/>
            <a:r>
              <a:rPr lang="es-ES" sz="2200" dirty="0">
                <a:latin typeface="Calibri" panose="020F0502020204030204" pitchFamily="34" charset="0"/>
                <a:cs typeface="Calibri" panose="020F0502020204030204" pitchFamily="34" charset="0"/>
              </a:rPr>
              <a:t>Apunta a una formación general integral para el ciudadano con habilidades del siglo XXI.</a:t>
            </a:r>
          </a:p>
          <a:p>
            <a:pPr algn="just"/>
            <a:r>
              <a:rPr lang="es-ES" sz="2200" dirty="0">
                <a:latin typeface="Calibri" panose="020F0502020204030204" pitchFamily="34" charset="0"/>
                <a:cs typeface="Calibri" panose="020F0502020204030204" pitchFamily="34" charset="0"/>
              </a:rPr>
              <a:t>Iguala oportunidades de aprendizaje para todos los estudiantes, sin discriminar a los técnicos profesionales. </a:t>
            </a:r>
          </a:p>
          <a:p>
            <a:pPr algn="just"/>
            <a:r>
              <a:rPr lang="es-ES" sz="2200" dirty="0">
                <a:latin typeface="Calibri" panose="020F0502020204030204" pitchFamily="34" charset="0"/>
                <a:cs typeface="Calibri" panose="020F0502020204030204" pitchFamily="34" charset="0"/>
              </a:rPr>
              <a:t>Se alinea con tendencias internacionales, ampliando electividad y libre disposición.</a:t>
            </a:r>
            <a:endParaRPr lang="es-CL"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78977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CL" b="1" dirty="0">
                <a:latin typeface="Calibri" panose="020F0502020204030204" pitchFamily="34" charset="0"/>
                <a:cs typeface="Calibri" panose="020F0502020204030204" pitchFamily="34" charset="0"/>
              </a:rPr>
              <a:t>CONSIDERACIONES PARA OPTAR A UN PLAN DIFERENCIADO</a:t>
            </a:r>
          </a:p>
        </p:txBody>
      </p:sp>
      <p:sp>
        <p:nvSpPr>
          <p:cNvPr id="3" name="Marcador de contenido 2"/>
          <p:cNvSpPr>
            <a:spLocks noGrp="1"/>
          </p:cNvSpPr>
          <p:nvPr>
            <p:ph idx="1"/>
          </p:nvPr>
        </p:nvSpPr>
        <p:spPr/>
        <p:txBody>
          <a:bodyPr>
            <a:normAutofit/>
          </a:bodyPr>
          <a:lstStyle/>
          <a:p>
            <a:pPr algn="just"/>
            <a:r>
              <a:rPr lang="es-CL" sz="2200" dirty="0">
                <a:latin typeface="Calibri" panose="020F0502020204030204" pitchFamily="34" charset="0"/>
                <a:cs typeface="Calibri" panose="020F0502020204030204" pitchFamily="34" charset="0"/>
              </a:rPr>
              <a:t>Habilidades e intereses </a:t>
            </a:r>
            <a:r>
              <a:rPr lang="es-CL" sz="2200" dirty="0">
                <a:solidFill>
                  <a:schemeClr val="tx2"/>
                </a:solidFill>
                <a:latin typeface="Calibri" panose="020F0502020204030204" pitchFamily="34" charset="0"/>
                <a:cs typeface="Calibri" panose="020F0502020204030204" pitchFamily="34" charset="0"/>
              </a:rPr>
              <a:t>por</a:t>
            </a:r>
            <a:r>
              <a:rPr lang="es-CL" sz="2200" dirty="0">
                <a:latin typeface="Calibri" panose="020F0502020204030204" pitchFamily="34" charset="0"/>
                <a:cs typeface="Calibri" panose="020F0502020204030204" pitchFamily="34" charset="0"/>
              </a:rPr>
              <a:t> un área y asignatura.</a:t>
            </a:r>
          </a:p>
          <a:p>
            <a:pPr algn="just"/>
            <a:r>
              <a:rPr lang="es-CL" sz="2200" dirty="0">
                <a:latin typeface="Calibri" panose="020F0502020204030204" pitchFamily="34" charset="0"/>
                <a:cs typeface="Calibri" panose="020F0502020204030204" pitchFamily="34" charset="0"/>
              </a:rPr>
              <a:t>Una elección personal y no porque se inscribió el amigo o el grupo al que pertenezco.</a:t>
            </a:r>
          </a:p>
          <a:p>
            <a:pPr algn="just"/>
            <a:r>
              <a:rPr lang="es-CL" sz="2200" dirty="0">
                <a:latin typeface="Calibri" panose="020F0502020204030204" pitchFamily="34" charset="0"/>
                <a:cs typeface="Calibri" panose="020F0502020204030204" pitchFamily="34" charset="0"/>
              </a:rPr>
              <a:t>Estar conectado con el futuro vocacional y profesional que quiero asumir a futuro.</a:t>
            </a:r>
          </a:p>
        </p:txBody>
      </p:sp>
    </p:spTree>
    <p:extLst>
      <p:ext uri="{BB962C8B-B14F-4D97-AF65-F5344CB8AC3E}">
        <p14:creationId xmlns:p14="http://schemas.microsoft.com/office/powerpoint/2010/main" val="1607039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0B13FF8-2B3C-4BC1-B3E4-254B3F8C3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635223" y="629266"/>
            <a:ext cx="3116690" cy="5594554"/>
          </a:xfrm>
        </p:spPr>
        <p:txBody>
          <a:bodyPr anchor="ctr">
            <a:normAutofit/>
          </a:bodyPr>
          <a:lstStyle/>
          <a:p>
            <a:r>
              <a:rPr lang="es-CL" sz="3700" b="1" dirty="0">
                <a:solidFill>
                  <a:srgbClr val="EBEBEB"/>
                </a:solidFill>
                <a:latin typeface="Calibri" panose="020F0502020204030204" pitchFamily="34" charset="0"/>
                <a:cs typeface="Calibri" panose="020F0502020204030204" pitchFamily="34" charset="0"/>
              </a:rPr>
              <a:t>PLAN DE ESTUDIOS</a:t>
            </a:r>
          </a:p>
        </p:txBody>
      </p:sp>
      <p:sp>
        <p:nvSpPr>
          <p:cNvPr id="13" name="Freeform 7">
            <a:extLst>
              <a:ext uri="{FF2B5EF4-FFF2-40B4-BE49-F238E27FC236}">
                <a16:creationId xmlns:a16="http://schemas.microsoft.com/office/drawing/2014/main" id="{B9C1207E-FFD8-4821-AFE6-71C7243609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48110"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useBgFill="1">
        <p:nvSpPr>
          <p:cNvPr id="15" name="Freeform: Shape 14">
            <a:extLst>
              <a:ext uri="{FF2B5EF4-FFF2-40B4-BE49-F238E27FC236}">
                <a16:creationId xmlns:a16="http://schemas.microsoft.com/office/drawing/2014/main" id="{2B199503-2632-490F-8EB2-759D88708F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4747655" y="-586345"/>
            <a:ext cx="6858001" cy="8030691"/>
          </a:xfrm>
          <a:custGeom>
            <a:avLst/>
            <a:gdLst>
              <a:gd name="connsiteX0" fmla="*/ 6858001 w 6858001"/>
              <a:gd name="connsiteY0" fmla="*/ 1177 h 8030691"/>
              <a:gd name="connsiteX1" fmla="*/ 6858001 w 6858001"/>
              <a:gd name="connsiteY1" fmla="*/ 1344715 h 8030691"/>
              <a:gd name="connsiteX2" fmla="*/ 6858000 w 6858001"/>
              <a:gd name="connsiteY2" fmla="*/ 1344715 h 8030691"/>
              <a:gd name="connsiteX3" fmla="*/ 6858000 w 6858001"/>
              <a:gd name="connsiteY3" fmla="*/ 8030691 h 8030691"/>
              <a:gd name="connsiteX4" fmla="*/ 0 w 6858001"/>
              <a:gd name="connsiteY4" fmla="*/ 8030690 h 8030691"/>
              <a:gd name="connsiteX5" fmla="*/ 0 w 6858001"/>
              <a:gd name="connsiteY5" fmla="*/ 477747 h 8030691"/>
              <a:gd name="connsiteX6" fmla="*/ 1 w 6858001"/>
              <a:gd name="connsiteY6" fmla="*/ 477747 h 8030691"/>
              <a:gd name="connsiteX7" fmla="*/ 1 w 6858001"/>
              <a:gd name="connsiteY7" fmla="*/ 0 h 8030691"/>
              <a:gd name="connsiteX8" fmla="*/ 40463 w 6858001"/>
              <a:gd name="connsiteY8" fmla="*/ 5883 h 8030691"/>
              <a:gd name="connsiteX9" fmla="*/ 159107 w 6858001"/>
              <a:gd name="connsiteY9" fmla="*/ 23196 h 8030691"/>
              <a:gd name="connsiteX10" fmla="*/ 245518 w 6858001"/>
              <a:gd name="connsiteY10" fmla="*/ 35299 h 8030691"/>
              <a:gd name="connsiteX11" fmla="*/ 348388 w 6858001"/>
              <a:gd name="connsiteY11" fmla="*/ 48074 h 8030691"/>
              <a:gd name="connsiteX12" fmla="*/ 470460 w 6858001"/>
              <a:gd name="connsiteY12" fmla="*/ 63370 h 8030691"/>
              <a:gd name="connsiteX13" fmla="*/ 605563 w 6858001"/>
              <a:gd name="connsiteY13" fmla="*/ 79507 h 8030691"/>
              <a:gd name="connsiteX14" fmla="*/ 757810 w 6858001"/>
              <a:gd name="connsiteY14" fmla="*/ 96484 h 8030691"/>
              <a:gd name="connsiteX15" fmla="*/ 923774 w 6858001"/>
              <a:gd name="connsiteY15" fmla="*/ 114469 h 8030691"/>
              <a:gd name="connsiteX16" fmla="*/ 1104139 w 6858001"/>
              <a:gd name="connsiteY16" fmla="*/ 132455 h 8030691"/>
              <a:gd name="connsiteX17" fmla="*/ 1296163 w 6858001"/>
              <a:gd name="connsiteY17" fmla="*/ 150776 h 8030691"/>
              <a:gd name="connsiteX18" fmla="*/ 1503275 w 6858001"/>
              <a:gd name="connsiteY18" fmla="*/ 167753 h 8030691"/>
              <a:gd name="connsiteX19" fmla="*/ 1719988 w 6858001"/>
              <a:gd name="connsiteY19" fmla="*/ 184058 h 8030691"/>
              <a:gd name="connsiteX20" fmla="*/ 1949045 w 6858001"/>
              <a:gd name="connsiteY20" fmla="*/ 198850 h 8030691"/>
              <a:gd name="connsiteX21" fmla="*/ 2187703 w 6858001"/>
              <a:gd name="connsiteY21" fmla="*/ 212969 h 8030691"/>
              <a:gd name="connsiteX22" fmla="*/ 2436649 w 6858001"/>
              <a:gd name="connsiteY22" fmla="*/ 226249 h 8030691"/>
              <a:gd name="connsiteX23" fmla="*/ 2564208 w 6858001"/>
              <a:gd name="connsiteY23" fmla="*/ 230955 h 8030691"/>
              <a:gd name="connsiteX24" fmla="*/ 2694509 w 6858001"/>
              <a:gd name="connsiteY24" fmla="*/ 236166 h 8030691"/>
              <a:gd name="connsiteX25" fmla="*/ 2826869 w 6858001"/>
              <a:gd name="connsiteY25" fmla="*/ 241040 h 8030691"/>
              <a:gd name="connsiteX26" fmla="*/ 2959914 w 6858001"/>
              <a:gd name="connsiteY26" fmla="*/ 244234 h 8030691"/>
              <a:gd name="connsiteX27" fmla="*/ 3095702 w 6858001"/>
              <a:gd name="connsiteY27" fmla="*/ 247092 h 8030691"/>
              <a:gd name="connsiteX28" fmla="*/ 3232862 w 6858001"/>
              <a:gd name="connsiteY28" fmla="*/ 250117 h 8030691"/>
              <a:gd name="connsiteX29" fmla="*/ 3372766 w 6858001"/>
              <a:gd name="connsiteY29" fmla="*/ 252134 h 8030691"/>
              <a:gd name="connsiteX30" fmla="*/ 3514040 w 6858001"/>
              <a:gd name="connsiteY30" fmla="*/ 252134 h 8030691"/>
              <a:gd name="connsiteX31" fmla="*/ 3656686 w 6858001"/>
              <a:gd name="connsiteY31" fmla="*/ 253143 h 8030691"/>
              <a:gd name="connsiteX32" fmla="*/ 3800705 w 6858001"/>
              <a:gd name="connsiteY32" fmla="*/ 252134 h 8030691"/>
              <a:gd name="connsiteX33" fmla="*/ 3946780 w 6858001"/>
              <a:gd name="connsiteY33" fmla="*/ 250117 h 8030691"/>
              <a:gd name="connsiteX34" fmla="*/ 4092856 w 6858001"/>
              <a:gd name="connsiteY34" fmla="*/ 248268 h 8030691"/>
              <a:gd name="connsiteX35" fmla="*/ 4240988 w 6858001"/>
              <a:gd name="connsiteY35" fmla="*/ 244234 h 8030691"/>
              <a:gd name="connsiteX36" fmla="*/ 4390492 w 6858001"/>
              <a:gd name="connsiteY36" fmla="*/ 240032 h 8030691"/>
              <a:gd name="connsiteX37" fmla="*/ 4539997 w 6858001"/>
              <a:gd name="connsiteY37" fmla="*/ 235157 h 8030691"/>
              <a:gd name="connsiteX38" fmla="*/ 4690873 w 6858001"/>
              <a:gd name="connsiteY38" fmla="*/ 228266 h 8030691"/>
              <a:gd name="connsiteX39" fmla="*/ 4843120 w 6858001"/>
              <a:gd name="connsiteY39" fmla="*/ 220029 h 8030691"/>
              <a:gd name="connsiteX40" fmla="*/ 4996054 w 6858001"/>
              <a:gd name="connsiteY40" fmla="*/ 212129 h 8030691"/>
              <a:gd name="connsiteX41" fmla="*/ 5148987 w 6858001"/>
              <a:gd name="connsiteY41" fmla="*/ 202044 h 8030691"/>
              <a:gd name="connsiteX42" fmla="*/ 5303978 w 6858001"/>
              <a:gd name="connsiteY42" fmla="*/ 189941 h 8030691"/>
              <a:gd name="connsiteX43" fmla="*/ 5456911 w 6858001"/>
              <a:gd name="connsiteY43" fmla="*/ 177839 h 8030691"/>
              <a:gd name="connsiteX44" fmla="*/ 5612588 w 6858001"/>
              <a:gd name="connsiteY44" fmla="*/ 163887 h 8030691"/>
              <a:gd name="connsiteX45" fmla="*/ 5768950 w 6858001"/>
              <a:gd name="connsiteY45" fmla="*/ 148591 h 8030691"/>
              <a:gd name="connsiteX46" fmla="*/ 5923255 w 6858001"/>
              <a:gd name="connsiteY46" fmla="*/ 132455 h 8030691"/>
              <a:gd name="connsiteX47" fmla="*/ 6079618 w 6858001"/>
              <a:gd name="connsiteY47" fmla="*/ 113629 h 8030691"/>
              <a:gd name="connsiteX48" fmla="*/ 6235294 w 6858001"/>
              <a:gd name="connsiteY48" fmla="*/ 93458 h 8030691"/>
              <a:gd name="connsiteX49" fmla="*/ 6391657 w 6858001"/>
              <a:gd name="connsiteY49" fmla="*/ 73455 h 8030691"/>
              <a:gd name="connsiteX50" fmla="*/ 6547333 w 6858001"/>
              <a:gd name="connsiteY50" fmla="*/ 50091 h 8030691"/>
              <a:gd name="connsiteX51" fmla="*/ 6702324 w 6858001"/>
              <a:gd name="connsiteY51" fmla="*/ 26222 h 8030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8030691">
                <a:moveTo>
                  <a:pt x="6858001" y="1177"/>
                </a:moveTo>
                <a:lnTo>
                  <a:pt x="6858001" y="1344715"/>
                </a:lnTo>
                <a:lnTo>
                  <a:pt x="6858000" y="1344715"/>
                </a:lnTo>
                <a:lnTo>
                  <a:pt x="6858000" y="8030691"/>
                </a:lnTo>
                <a:lnTo>
                  <a:pt x="0" y="8030690"/>
                </a:lnTo>
                <a:lnTo>
                  <a:pt x="0" y="477747"/>
                </a:lnTo>
                <a:lnTo>
                  <a:pt x="1" y="477747"/>
                </a:lnTo>
                <a:lnTo>
                  <a:pt x="1" y="0"/>
                </a:lnTo>
                <a:lnTo>
                  <a:pt x="40463" y="5883"/>
                </a:lnTo>
                <a:lnTo>
                  <a:pt x="159107" y="23196"/>
                </a:lnTo>
                <a:lnTo>
                  <a:pt x="245518" y="35299"/>
                </a:lnTo>
                <a:lnTo>
                  <a:pt x="348388" y="48074"/>
                </a:lnTo>
                <a:lnTo>
                  <a:pt x="470460" y="63370"/>
                </a:lnTo>
                <a:lnTo>
                  <a:pt x="605563" y="79507"/>
                </a:lnTo>
                <a:lnTo>
                  <a:pt x="757810" y="96484"/>
                </a:lnTo>
                <a:lnTo>
                  <a:pt x="923774" y="114469"/>
                </a:lnTo>
                <a:lnTo>
                  <a:pt x="1104139" y="132455"/>
                </a:lnTo>
                <a:lnTo>
                  <a:pt x="1296163" y="150776"/>
                </a:lnTo>
                <a:lnTo>
                  <a:pt x="1503275" y="167753"/>
                </a:lnTo>
                <a:lnTo>
                  <a:pt x="1719988" y="184058"/>
                </a:lnTo>
                <a:lnTo>
                  <a:pt x="1949045" y="198850"/>
                </a:lnTo>
                <a:lnTo>
                  <a:pt x="2187703" y="212969"/>
                </a:lnTo>
                <a:lnTo>
                  <a:pt x="2436649" y="226249"/>
                </a:lnTo>
                <a:lnTo>
                  <a:pt x="2564208" y="230955"/>
                </a:lnTo>
                <a:lnTo>
                  <a:pt x="2694509" y="236166"/>
                </a:lnTo>
                <a:lnTo>
                  <a:pt x="2826869" y="241040"/>
                </a:lnTo>
                <a:lnTo>
                  <a:pt x="2959914" y="244234"/>
                </a:lnTo>
                <a:lnTo>
                  <a:pt x="3095702" y="247092"/>
                </a:lnTo>
                <a:lnTo>
                  <a:pt x="3232862" y="250117"/>
                </a:lnTo>
                <a:lnTo>
                  <a:pt x="3372766" y="252134"/>
                </a:lnTo>
                <a:lnTo>
                  <a:pt x="3514040" y="252134"/>
                </a:lnTo>
                <a:lnTo>
                  <a:pt x="3656686" y="253143"/>
                </a:lnTo>
                <a:lnTo>
                  <a:pt x="3800705" y="252134"/>
                </a:lnTo>
                <a:lnTo>
                  <a:pt x="3946780" y="250117"/>
                </a:lnTo>
                <a:lnTo>
                  <a:pt x="4092856" y="248268"/>
                </a:lnTo>
                <a:lnTo>
                  <a:pt x="4240988" y="244234"/>
                </a:lnTo>
                <a:lnTo>
                  <a:pt x="4390492" y="240032"/>
                </a:lnTo>
                <a:lnTo>
                  <a:pt x="4539997" y="235157"/>
                </a:lnTo>
                <a:lnTo>
                  <a:pt x="4690873" y="228266"/>
                </a:lnTo>
                <a:lnTo>
                  <a:pt x="4843120" y="220029"/>
                </a:lnTo>
                <a:lnTo>
                  <a:pt x="4996054" y="212129"/>
                </a:lnTo>
                <a:lnTo>
                  <a:pt x="5148987" y="202044"/>
                </a:lnTo>
                <a:lnTo>
                  <a:pt x="5303978" y="189941"/>
                </a:lnTo>
                <a:lnTo>
                  <a:pt x="5456911" y="177839"/>
                </a:lnTo>
                <a:lnTo>
                  <a:pt x="5612588" y="163887"/>
                </a:lnTo>
                <a:lnTo>
                  <a:pt x="5768950" y="148591"/>
                </a:lnTo>
                <a:lnTo>
                  <a:pt x="5923255" y="132455"/>
                </a:lnTo>
                <a:lnTo>
                  <a:pt x="6079618" y="113629"/>
                </a:lnTo>
                <a:lnTo>
                  <a:pt x="6235294" y="93458"/>
                </a:lnTo>
                <a:lnTo>
                  <a:pt x="6391657" y="73455"/>
                </a:lnTo>
                <a:lnTo>
                  <a:pt x="6547333" y="50091"/>
                </a:lnTo>
                <a:lnTo>
                  <a:pt x="6702324" y="26222"/>
                </a:lnTo>
                <a:close/>
              </a:path>
            </a:pathLst>
          </a:custGeom>
          <a:ln>
            <a:noFill/>
          </a:ln>
        </p:spPr>
        <p:txBody>
          <a:bodyPr/>
          <a:lstStyle/>
          <a:p>
            <a:endParaRPr lang="es-CL"/>
          </a:p>
        </p:txBody>
      </p:sp>
      <p:sp>
        <p:nvSpPr>
          <p:cNvPr id="17" name="Rectangle 16">
            <a:extLst>
              <a:ext uri="{FF2B5EF4-FFF2-40B4-BE49-F238E27FC236}">
                <a16:creationId xmlns:a16="http://schemas.microsoft.com/office/drawing/2014/main" id="{F11C7CB4-0228-486A-931A-262ABB670E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s-CL"/>
          </a:p>
        </p:txBody>
      </p:sp>
      <p:sp>
        <p:nvSpPr>
          <p:cNvPr id="5" name="Marcador de contenido 4">
            <a:extLst>
              <a:ext uri="{FF2B5EF4-FFF2-40B4-BE49-F238E27FC236}">
                <a16:creationId xmlns:a16="http://schemas.microsoft.com/office/drawing/2014/main" id="{F94A9EEF-846A-F81A-3DE7-BB5BE6E78E02}"/>
              </a:ext>
            </a:extLst>
          </p:cNvPr>
          <p:cNvSpPr>
            <a:spLocks noGrp="1"/>
          </p:cNvSpPr>
          <p:nvPr>
            <p:ph idx="1"/>
          </p:nvPr>
        </p:nvSpPr>
        <p:spPr>
          <a:xfrm>
            <a:off x="5048452" y="1410459"/>
            <a:ext cx="6495847" cy="488679"/>
          </a:xfrm>
        </p:spPr>
        <p:txBody>
          <a:bodyPr>
            <a:normAutofit/>
          </a:bodyPr>
          <a:lstStyle/>
          <a:p>
            <a:r>
              <a:rPr lang="es-CL" dirty="0"/>
              <a:t>Lo componen 10 asignaturas:</a:t>
            </a:r>
          </a:p>
        </p:txBody>
      </p:sp>
      <p:pic>
        <p:nvPicPr>
          <p:cNvPr id="6" name="Picture 3" descr="Diagram&#10;&#10;Description automatically generated">
            <a:extLst>
              <a:ext uri="{FF2B5EF4-FFF2-40B4-BE49-F238E27FC236}">
                <a16:creationId xmlns:a16="http://schemas.microsoft.com/office/drawing/2014/main" id="{4E421A51-A1D4-31D0-4897-6C7387D3FC0E}"/>
              </a:ext>
            </a:extLst>
          </p:cNvPr>
          <p:cNvPicPr>
            <a:picLocks noChangeAspect="1"/>
          </p:cNvPicPr>
          <p:nvPr/>
        </p:nvPicPr>
        <p:blipFill>
          <a:blip r:embed="rId2"/>
          <a:stretch>
            <a:fillRect/>
          </a:stretch>
        </p:blipFill>
        <p:spPr>
          <a:xfrm>
            <a:off x="4572936" y="2443118"/>
            <a:ext cx="7446878" cy="3127688"/>
          </a:xfrm>
          <a:prstGeom prst="rect">
            <a:avLst/>
          </a:prstGeom>
          <a:effectLst/>
        </p:spPr>
      </p:pic>
      <p:sp>
        <p:nvSpPr>
          <p:cNvPr id="7" name="CuadroTexto 6">
            <a:extLst>
              <a:ext uri="{FF2B5EF4-FFF2-40B4-BE49-F238E27FC236}">
                <a16:creationId xmlns:a16="http://schemas.microsoft.com/office/drawing/2014/main" id="{F9E2B087-385E-DBAB-9D70-3E13DDF22468}"/>
              </a:ext>
            </a:extLst>
          </p:cNvPr>
          <p:cNvSpPr txBox="1"/>
          <p:nvPr/>
        </p:nvSpPr>
        <p:spPr>
          <a:xfrm>
            <a:off x="6462778" y="2443117"/>
            <a:ext cx="617709" cy="276999"/>
          </a:xfrm>
          <a:prstGeom prst="rect">
            <a:avLst/>
          </a:prstGeom>
          <a:noFill/>
        </p:spPr>
        <p:txBody>
          <a:bodyPr wrap="square" rtlCol="0">
            <a:spAutoFit/>
          </a:bodyPr>
          <a:lstStyle/>
          <a:p>
            <a:r>
              <a:rPr lang="es-CL" sz="1200" dirty="0">
                <a:solidFill>
                  <a:schemeClr val="bg1"/>
                </a:solidFill>
              </a:rPr>
              <a:t>(6)</a:t>
            </a:r>
          </a:p>
        </p:txBody>
      </p:sp>
      <p:sp>
        <p:nvSpPr>
          <p:cNvPr id="8" name="CuadroTexto 7">
            <a:extLst>
              <a:ext uri="{FF2B5EF4-FFF2-40B4-BE49-F238E27FC236}">
                <a16:creationId xmlns:a16="http://schemas.microsoft.com/office/drawing/2014/main" id="{B9DCBE11-AC9B-F157-6371-C5E13C369B22}"/>
              </a:ext>
            </a:extLst>
          </p:cNvPr>
          <p:cNvSpPr txBox="1"/>
          <p:nvPr/>
        </p:nvSpPr>
        <p:spPr>
          <a:xfrm>
            <a:off x="9206863" y="2450316"/>
            <a:ext cx="617709" cy="276999"/>
          </a:xfrm>
          <a:prstGeom prst="rect">
            <a:avLst/>
          </a:prstGeom>
          <a:noFill/>
        </p:spPr>
        <p:txBody>
          <a:bodyPr wrap="square" rtlCol="0">
            <a:spAutoFit/>
          </a:bodyPr>
          <a:lstStyle/>
          <a:p>
            <a:r>
              <a:rPr lang="es-CL" sz="1200" dirty="0">
                <a:solidFill>
                  <a:schemeClr val="bg1"/>
                </a:solidFill>
              </a:rPr>
              <a:t>(1)</a:t>
            </a:r>
          </a:p>
        </p:txBody>
      </p:sp>
      <p:sp>
        <p:nvSpPr>
          <p:cNvPr id="3" name="CuadroTexto 2">
            <a:extLst>
              <a:ext uri="{FF2B5EF4-FFF2-40B4-BE49-F238E27FC236}">
                <a16:creationId xmlns:a16="http://schemas.microsoft.com/office/drawing/2014/main" id="{304F3124-94E5-8E9F-679B-49113B7C24A3}"/>
              </a:ext>
            </a:extLst>
          </p:cNvPr>
          <p:cNvSpPr txBox="1"/>
          <p:nvPr/>
        </p:nvSpPr>
        <p:spPr>
          <a:xfrm>
            <a:off x="11606560" y="2450315"/>
            <a:ext cx="617709" cy="276999"/>
          </a:xfrm>
          <a:prstGeom prst="rect">
            <a:avLst/>
          </a:prstGeom>
          <a:noFill/>
        </p:spPr>
        <p:txBody>
          <a:bodyPr wrap="square" rtlCol="0">
            <a:spAutoFit/>
          </a:bodyPr>
          <a:lstStyle/>
          <a:p>
            <a:r>
              <a:rPr lang="es-CL" sz="1200" dirty="0">
                <a:solidFill>
                  <a:schemeClr val="bg1"/>
                </a:solidFill>
              </a:rPr>
              <a:t>(3)</a:t>
            </a:r>
          </a:p>
        </p:txBody>
      </p:sp>
    </p:spTree>
    <p:extLst>
      <p:ext uri="{BB962C8B-B14F-4D97-AF65-F5344CB8AC3E}">
        <p14:creationId xmlns:p14="http://schemas.microsoft.com/office/powerpoint/2010/main" val="8662647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es-CL" sz="3200" b="1" dirty="0">
                <a:latin typeface="Calibri" panose="020F0502020204030204" pitchFamily="34" charset="0"/>
                <a:cs typeface="Calibri" panose="020F0502020204030204" pitchFamily="34" charset="0"/>
              </a:rPr>
              <a:t>REQUISITOS GENERALES AL OPTAR POR UN ELECTIVO DEL PLAN DIFERENCIADO</a:t>
            </a:r>
          </a:p>
        </p:txBody>
      </p:sp>
      <p:sp>
        <p:nvSpPr>
          <p:cNvPr id="3" name="Marcador de contenido 2"/>
          <p:cNvSpPr>
            <a:spLocks noGrp="1"/>
          </p:cNvSpPr>
          <p:nvPr>
            <p:ph idx="1"/>
          </p:nvPr>
        </p:nvSpPr>
        <p:spPr/>
        <p:txBody>
          <a:bodyPr>
            <a:normAutofit/>
          </a:bodyPr>
          <a:lstStyle/>
          <a:p>
            <a:pPr algn="just"/>
            <a:r>
              <a:rPr lang="es-CL" sz="2200" dirty="0">
                <a:solidFill>
                  <a:schemeClr val="tx2"/>
                </a:solidFill>
                <a:latin typeface="Calibri" panose="020F0502020204030204" pitchFamily="34" charset="0"/>
                <a:cs typeface="Calibri" panose="020F0502020204030204" pitchFamily="34" charset="0"/>
              </a:rPr>
              <a:t>El electivo funcionará con un mínimo de 20 estudiantes y un máximo de 35. </a:t>
            </a:r>
          </a:p>
          <a:p>
            <a:pPr algn="just"/>
            <a:r>
              <a:rPr lang="es-ES" sz="2200" dirty="0">
                <a:solidFill>
                  <a:schemeClr val="tx2"/>
                </a:solidFill>
                <a:latin typeface="Calibri" panose="020F0502020204030204" pitchFamily="34" charset="0"/>
                <a:cs typeface="Calibri" panose="020F0502020204030204" pitchFamily="34" charset="0"/>
              </a:rPr>
              <a:t>Si la cantidad de estudiantes inscritos no alcanza el mínimo requerido, se ofrecerán las asignaturas que cumplan con este requisito. En caso contrario, si la cantidad de estudiantes supera el máximo permitido, el equipo de gestión determinará las mejores alternativas (generar secciones, por ejemplo).</a:t>
            </a:r>
            <a:endParaRPr lang="es-CL" sz="2200" dirty="0">
              <a:solidFill>
                <a:schemeClr val="tx2"/>
              </a:solidFill>
              <a:latin typeface="Calibri" panose="020F0502020204030204" pitchFamily="34" charset="0"/>
              <a:cs typeface="Calibri" panose="020F0502020204030204" pitchFamily="34" charset="0"/>
            </a:endParaRPr>
          </a:p>
          <a:p>
            <a:pPr marL="274320" indent="-274320" algn="just" defTabSz="914400">
              <a:spcBef>
                <a:spcPts val="600"/>
              </a:spcBef>
              <a:buClr>
                <a:srgbClr val="C0504D"/>
              </a:buClr>
              <a:buSzPct val="85000"/>
              <a:buFont typeface="Wingdings 2"/>
              <a:buChar char=""/>
            </a:pPr>
            <a:endParaRPr lang="es-CL" sz="2200" dirty="0">
              <a:solidFill>
                <a:schemeClr val="tx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811235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567310CAAF3948975CD90F44304193" ma:contentTypeVersion="7" ma:contentTypeDescription="Create a new document." ma:contentTypeScope="" ma:versionID="e0de2c106ab8717a11ba343a42578df7">
  <xsd:schema xmlns:xsd="http://www.w3.org/2001/XMLSchema" xmlns:xs="http://www.w3.org/2001/XMLSchema" xmlns:p="http://schemas.microsoft.com/office/2006/metadata/properties" xmlns:ns3="ac6d912b-c576-467c-8926-28dacee88450" targetNamespace="http://schemas.microsoft.com/office/2006/metadata/properties" ma:root="true" ma:fieldsID="1d5647de26561fc31aee6291b7744289" ns3:_="">
    <xsd:import namespace="ac6d912b-c576-467c-8926-28dacee8845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6d912b-c576-467c-8926-28dacee884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2312E2F-B921-415C-8590-3A7F6FF387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6d912b-c576-467c-8926-28dacee884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F6EC5F4-C1BD-43F0-A5E8-CCDC710FA73F}">
  <ds:schemaRefs>
    <ds:schemaRef ds:uri="http://schemas.microsoft.com/sharepoint/v3/contenttype/forms"/>
  </ds:schemaRefs>
</ds:datastoreItem>
</file>

<file path=customXml/itemProps3.xml><?xml version="1.0" encoding="utf-8"?>
<ds:datastoreItem xmlns:ds="http://schemas.openxmlformats.org/officeDocument/2006/customXml" ds:itemID="{9D7FD6B3-6ADD-4103-932F-46BB48266395}">
  <ds:schemaRefs>
    <ds:schemaRef ds:uri="ac6d912b-c576-467c-8926-28dacee88450"/>
    <ds:schemaRef ds:uri="http://schemas.openxmlformats.org/package/2006/metadata/core-properties"/>
    <ds:schemaRef ds:uri="http://purl.org/dc/elements/1.1/"/>
    <ds:schemaRef ds:uri="http://purl.org/dc/terms/"/>
    <ds:schemaRef ds:uri="http://purl.org/dc/dcmitype/"/>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Ion</Template>
  <TotalTime>434</TotalTime>
  <Words>561</Words>
  <Application>Microsoft Office PowerPoint</Application>
  <PresentationFormat>Panorámica</PresentationFormat>
  <Paragraphs>68</Paragraphs>
  <Slides>12</Slides>
  <Notes>0</Notes>
  <HiddenSlides>2</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Calibri</vt:lpstr>
      <vt:lpstr>Century Gothic</vt:lpstr>
      <vt:lpstr>Source Sans Pro</vt:lpstr>
      <vt:lpstr>Wingdings 2</vt:lpstr>
      <vt:lpstr>Wingdings 3</vt:lpstr>
      <vt:lpstr>Ion</vt:lpstr>
      <vt:lpstr>PLAN DIFERENCIADO 2024 </vt:lpstr>
      <vt:lpstr>CRONOGRAMA</vt:lpstr>
      <vt:lpstr>TOMA DE DECISIONES</vt:lpstr>
      <vt:lpstr>INTERESES</vt:lpstr>
      <vt:lpstr>APTITUDES</vt:lpstr>
      <vt:lpstr>NUEVO CURRÍCULUM PARA III° Y IV° MEDIO</vt:lpstr>
      <vt:lpstr>CONSIDERACIONES PARA OPTAR A UN PLAN DIFERENCIADO</vt:lpstr>
      <vt:lpstr>PLAN DE ESTUDIOS</vt:lpstr>
      <vt:lpstr>REQUISITOS GENERALES AL OPTAR POR UN ELECTIVO DEL PLAN DIFERENCIADO</vt:lpstr>
      <vt:lpstr>CRITERIOS PARA DETERMINAR LA INSCRIPCIÓN EN LAS ASIGNATURAS ELECTIVAS</vt:lpstr>
      <vt:lpstr>FORMALIZACIÓN DE INSCRIPCIÓN</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Electividad  III° Medios 2018</dc:title>
  <dc:creator>Grace Claudia Varela Blau</dc:creator>
  <cp:lastModifiedBy>Jorge Antonio Avila Wirlok - Colegio Manquecura Ñuñoa</cp:lastModifiedBy>
  <cp:revision>14</cp:revision>
  <dcterms:created xsi:type="dcterms:W3CDTF">2019-08-09T20:21:16Z</dcterms:created>
  <dcterms:modified xsi:type="dcterms:W3CDTF">2023-10-19T21:40:31Z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0x010100E2567310CAAF3948975CD90F44304193</vt:lpwstr>
  </property>
</Properties>
</file>